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6"/>
  </p:notesMasterIdLst>
  <p:sldIdLst>
    <p:sldId id="256" r:id="rId2"/>
    <p:sldId id="265" r:id="rId3"/>
    <p:sldId id="261" r:id="rId4"/>
    <p:sldId id="267" r:id="rId5"/>
    <p:sldId id="268" r:id="rId6"/>
    <p:sldId id="269" r:id="rId7"/>
    <p:sldId id="270" r:id="rId8"/>
    <p:sldId id="271" r:id="rId9"/>
    <p:sldId id="272" r:id="rId10"/>
    <p:sldId id="273" r:id="rId11"/>
    <p:sldId id="274" r:id="rId12"/>
    <p:sldId id="275" r:id="rId13"/>
    <p:sldId id="276" r:id="rId14"/>
    <p:sldId id="277" r:id="rId15"/>
  </p:sldIdLst>
  <p:sldSz cx="9144000" cy="5143500" type="screen16x9"/>
  <p:notesSz cx="6858000" cy="9144000"/>
  <p:defaultTextStyle>
    <a:defPPr>
      <a:defRPr lang="ru-RU"/>
    </a:defPPr>
    <a:lvl1pPr marL="0" algn="l" defTabSz="81629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408148" algn="l" defTabSz="81629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816296" algn="l" defTabSz="81629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224443" algn="l" defTabSz="81629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1632591" algn="l" defTabSz="81629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2040739" algn="l" defTabSz="81629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2448887" algn="l" defTabSz="81629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2857035" algn="l" defTabSz="81629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3265183" algn="l" defTabSz="81629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8C90"/>
    <a:srgbClr val="504F53"/>
    <a:srgbClr val="005A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70" autoAdjust="0"/>
    <p:restoredTop sz="94660"/>
  </p:normalViewPr>
  <p:slideViewPr>
    <p:cSldViewPr showGuides="1">
      <p:cViewPr>
        <p:scale>
          <a:sx n="75" d="100"/>
          <a:sy n="75" d="100"/>
        </p:scale>
        <p:origin x="-1422" y="-282"/>
      </p:cViewPr>
      <p:guideLst>
        <p:guide orient="horz" pos="1620"/>
        <p:guide orient="horz" pos="2968"/>
        <p:guide orient="horz" pos="352"/>
        <p:guide orient="horz" pos="948"/>
        <p:guide pos="2880"/>
        <p:guide pos="385"/>
        <p:guide pos="1565"/>
        <p:guide pos="5193"/>
        <p:guide pos="406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B2CB9A-35A0-44DF-9563-3B4294FF58F5}" type="datetimeFigureOut">
              <a:rPr lang="ru-RU" smtClean="0"/>
              <a:pPr/>
              <a:t>13.06.2017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CAF5B9-CC1E-4A3E-B04F-728BB30B0B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4446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408148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816296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224443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632591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040739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448887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857035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265183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Z:\Projects\Текущие\Проектная\FNS_2012\_БРЭНДБУК\out\PPT\3_1_present_16.9-01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1168"/>
            <a:ext cx="9144000" cy="514289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685800" y="2794987"/>
            <a:ext cx="7772400" cy="1102519"/>
          </a:xfrm>
        </p:spPr>
        <p:txBody>
          <a:bodyPr>
            <a:normAutofit/>
          </a:bodyPr>
          <a:lstStyle>
            <a:lvl1pPr>
              <a:defRPr sz="45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ru-RU" dirty="0" smtClean="0"/>
              <a:t>НАЗВАНИЕ ПРЕЗЕНТАЦИИ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921596"/>
            <a:ext cx="6400800" cy="1314450"/>
          </a:xfrm>
        </p:spPr>
        <p:txBody>
          <a:bodyPr>
            <a:normAutofit/>
          </a:bodyPr>
          <a:lstStyle>
            <a:lvl1pPr marL="0" indent="0" algn="ctr">
              <a:buNone/>
              <a:defRPr sz="2500" b="0">
                <a:solidFill>
                  <a:schemeClr val="bg1"/>
                </a:solidFill>
                <a:latin typeface="+mj-lt"/>
              </a:defRPr>
            </a:lvl1pPr>
            <a:lvl2pPr marL="4081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162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244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325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407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488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570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651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22.12.2012</a:t>
            </a:r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23995" y="778396"/>
            <a:ext cx="7562805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EE4C3-B3F9-4492-AC4E-AEB8AB203703}" type="datetime1">
              <a:rPr lang="ru-RU" smtClean="0"/>
              <a:pPr/>
              <a:t>13.06.2017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8"/>
            <a:ext cx="3008313" cy="871537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4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5"/>
            <a:ext cx="3008313" cy="3518297"/>
          </a:xfrm>
        </p:spPr>
        <p:txBody>
          <a:bodyPr/>
          <a:lstStyle>
            <a:lvl1pPr marL="0" indent="0">
              <a:buNone/>
              <a:defRPr sz="1300"/>
            </a:lvl1pPr>
            <a:lvl2pPr marL="408148" indent="0">
              <a:buNone/>
              <a:defRPr sz="1100"/>
            </a:lvl2pPr>
            <a:lvl3pPr marL="816296" indent="0">
              <a:buNone/>
              <a:defRPr sz="900"/>
            </a:lvl3pPr>
            <a:lvl4pPr marL="1224443" indent="0">
              <a:buNone/>
              <a:defRPr sz="800"/>
            </a:lvl4pPr>
            <a:lvl5pPr marL="1632591" indent="0">
              <a:buNone/>
              <a:defRPr sz="800"/>
            </a:lvl5pPr>
            <a:lvl6pPr marL="2040739" indent="0">
              <a:buNone/>
              <a:defRPr sz="800"/>
            </a:lvl6pPr>
            <a:lvl7pPr marL="2448887" indent="0">
              <a:buNone/>
              <a:defRPr sz="800"/>
            </a:lvl7pPr>
            <a:lvl8pPr marL="2857035" indent="0">
              <a:buNone/>
              <a:defRPr sz="800"/>
            </a:lvl8pPr>
            <a:lvl9pPr marL="3265183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C1266-D9B9-4642-A506-7317DD4ADF73}" type="datetime1">
              <a:rPr lang="ru-RU" smtClean="0"/>
              <a:pPr/>
              <a:t>13.06.2017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900"/>
            </a:lvl1pPr>
            <a:lvl2pPr marL="408148" indent="0">
              <a:buNone/>
              <a:defRPr sz="2500"/>
            </a:lvl2pPr>
            <a:lvl3pPr marL="816296" indent="0">
              <a:buNone/>
              <a:defRPr sz="2100"/>
            </a:lvl3pPr>
            <a:lvl4pPr marL="1224443" indent="0">
              <a:buNone/>
              <a:defRPr sz="1800"/>
            </a:lvl4pPr>
            <a:lvl5pPr marL="1632591" indent="0">
              <a:buNone/>
              <a:defRPr sz="1800"/>
            </a:lvl5pPr>
            <a:lvl6pPr marL="2040739" indent="0">
              <a:buNone/>
              <a:defRPr sz="1800"/>
            </a:lvl6pPr>
            <a:lvl7pPr marL="2448887" indent="0">
              <a:buNone/>
              <a:defRPr sz="1800"/>
            </a:lvl7pPr>
            <a:lvl8pPr marL="2857035" indent="0">
              <a:buNone/>
              <a:defRPr sz="1800"/>
            </a:lvl8pPr>
            <a:lvl9pPr marL="3265183" indent="0">
              <a:buNone/>
              <a:defRPr sz="18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300"/>
            </a:lvl1pPr>
            <a:lvl2pPr marL="408148" indent="0">
              <a:buNone/>
              <a:defRPr sz="1100"/>
            </a:lvl2pPr>
            <a:lvl3pPr marL="816296" indent="0">
              <a:buNone/>
              <a:defRPr sz="900"/>
            </a:lvl3pPr>
            <a:lvl4pPr marL="1224443" indent="0">
              <a:buNone/>
              <a:defRPr sz="800"/>
            </a:lvl4pPr>
            <a:lvl5pPr marL="1632591" indent="0">
              <a:buNone/>
              <a:defRPr sz="800"/>
            </a:lvl5pPr>
            <a:lvl6pPr marL="2040739" indent="0">
              <a:buNone/>
              <a:defRPr sz="800"/>
            </a:lvl6pPr>
            <a:lvl7pPr marL="2448887" indent="0">
              <a:buNone/>
              <a:defRPr sz="800"/>
            </a:lvl7pPr>
            <a:lvl8pPr marL="2857035" indent="0">
              <a:buNone/>
              <a:defRPr sz="800"/>
            </a:lvl8pPr>
            <a:lvl9pPr marL="3265183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78A2D-CC43-4DD9-8CF9-DF5286C3CC1D}" type="datetime1">
              <a:rPr lang="ru-RU" smtClean="0"/>
              <a:pPr/>
              <a:t>13.06.2017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58524-75FA-4DFF-9D30-F97C17CE17A5}" type="datetime1">
              <a:rPr lang="ru-RU" smtClean="0"/>
              <a:pPr/>
              <a:t>13.06.2017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53350" y="227409"/>
            <a:ext cx="2405063" cy="48387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4988" y="227409"/>
            <a:ext cx="7065962" cy="48387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9B2CD-5EDF-45E0-A730-F2C3E6027E1D}" type="datetime1">
              <a:rPr lang="ru-RU" smtClean="0"/>
              <a:pPr/>
              <a:t>13.06.2017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Z:\Projects\Текущие\Проектная\FNS_2012\_БРЭНДБУК\out\PPT\3_1_present_16.9-02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-564"/>
            <a:ext cx="9144000" cy="5142895"/>
          </a:xfrm>
          <a:prstGeom prst="rect">
            <a:avLst/>
          </a:prstGeom>
          <a:noFill/>
        </p:spPr>
      </p:pic>
      <p:sp>
        <p:nvSpPr>
          <p:cNvPr id="8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2478466" y="935856"/>
            <a:ext cx="6102883" cy="3580110"/>
          </a:xfrm>
        </p:spPr>
        <p:txBody>
          <a:bodyPr anchor="t">
            <a:normAutofit/>
          </a:bodyPr>
          <a:lstStyle>
            <a:lvl1pPr algn="l">
              <a:lnSpc>
                <a:spcPts val="5400"/>
              </a:lnSpc>
              <a:defRPr sz="4700" b="1">
                <a:solidFill>
                  <a:srgbClr val="8D8C90"/>
                </a:solidFill>
                <a:latin typeface="+mj-lt"/>
              </a:defRPr>
            </a:lvl1pPr>
          </a:lstStyle>
          <a:p>
            <a:r>
              <a:rPr lang="ru-RU" dirty="0" smtClean="0"/>
              <a:t>НАЗВАНИЕ ПРЕЗЕНТАЦИИ</a:t>
            </a:r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188" y="1504951"/>
            <a:ext cx="7632700" cy="3206749"/>
          </a:xfrm>
        </p:spPr>
        <p:txBody>
          <a:bodyPr>
            <a:noAutofit/>
          </a:bodyPr>
          <a:lstStyle>
            <a:lvl1pPr marL="284505" indent="0">
              <a:buFontTx/>
              <a:buNone/>
              <a:defRPr b="1">
                <a:latin typeface="+mj-lt"/>
              </a:defRPr>
            </a:lvl1pPr>
            <a:lvl2pPr marL="282020" indent="2485">
              <a:defRPr>
                <a:latin typeface="+mj-lt"/>
              </a:defRPr>
            </a:lvl2pPr>
            <a:lvl3pPr marL="491981" indent="-203750">
              <a:tabLst/>
              <a:defRPr>
                <a:latin typeface="+mj-lt"/>
              </a:defRPr>
            </a:lvl3pPr>
            <a:lvl4pPr marL="0" indent="282020">
              <a:defRPr>
                <a:latin typeface="+mj-lt"/>
              </a:defRPr>
            </a:lvl4pPr>
            <a:lvl5pPr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5926640" y="3845307"/>
            <a:ext cx="923618" cy="282640"/>
          </a:xfrm>
          <a:prstGeom prst="rect">
            <a:avLst/>
          </a:prstGeom>
          <a:noFill/>
        </p:spPr>
        <p:txBody>
          <a:bodyPr wrap="square" lIns="71561" tIns="35780" rIns="71561" bIns="35780" rtlCol="0">
            <a:noAutofit/>
          </a:bodyPr>
          <a:lstStyle/>
          <a:p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 hasCustomPrompt="1"/>
          </p:nvPr>
        </p:nvSpPr>
        <p:spPr>
          <a:xfrm>
            <a:off x="611189" y="558800"/>
            <a:ext cx="7548638" cy="946151"/>
          </a:xfrm>
        </p:spPr>
        <p:txBody>
          <a:bodyPr/>
          <a:lstStyle>
            <a:lvl1pPr marL="0" marR="0" indent="0" defTabSz="81629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marL="0" marR="0" lvl="0" indent="0" defTabSz="81629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3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188" y="1504951"/>
            <a:ext cx="7632700" cy="3206749"/>
          </a:xfrm>
        </p:spPr>
        <p:txBody>
          <a:bodyPr>
            <a:noAutofit/>
          </a:bodyPr>
          <a:lstStyle>
            <a:lvl1pPr marL="284505" indent="0">
              <a:buFontTx/>
              <a:buNone/>
              <a:defRPr b="1">
                <a:latin typeface="+mj-lt"/>
              </a:defRPr>
            </a:lvl1pPr>
            <a:lvl2pPr marL="282020" indent="2485">
              <a:defRPr>
                <a:latin typeface="+mj-lt"/>
              </a:defRPr>
            </a:lvl2pPr>
            <a:lvl3pPr marL="491981" indent="-203750">
              <a:tabLst/>
              <a:defRPr>
                <a:latin typeface="+mj-lt"/>
              </a:defRPr>
            </a:lvl3pPr>
            <a:lvl4pPr marL="0" indent="282020">
              <a:defRPr>
                <a:latin typeface="+mj-lt"/>
              </a:defRPr>
            </a:lvl4pPr>
            <a:lvl5pPr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5926640" y="3845307"/>
            <a:ext cx="923618" cy="282640"/>
          </a:xfrm>
          <a:prstGeom prst="rect">
            <a:avLst/>
          </a:prstGeom>
          <a:noFill/>
        </p:spPr>
        <p:txBody>
          <a:bodyPr wrap="square" lIns="71561" tIns="35780" rIns="71561" bIns="35780" rtlCol="0">
            <a:noAutofit/>
          </a:bodyPr>
          <a:lstStyle/>
          <a:p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 hasCustomPrompt="1"/>
          </p:nvPr>
        </p:nvSpPr>
        <p:spPr>
          <a:xfrm>
            <a:off x="611188" y="558801"/>
            <a:ext cx="7632699" cy="946150"/>
          </a:xfrm>
        </p:spPr>
        <p:txBody>
          <a:bodyPr>
            <a:noAutofit/>
          </a:bodyPr>
          <a:lstStyle>
            <a:lvl1pPr marL="0" marR="0" indent="0" defTabSz="81629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marL="0" marR="0" lvl="0" indent="0" defTabSz="81629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3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Z:\Projects\Текущие\Проектная\FNS_2012\_БРЭНДБУК\out\PPT\3_1_present_16.9-04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" y="1169"/>
            <a:ext cx="9143998" cy="5142895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188" y="1504950"/>
            <a:ext cx="7632700" cy="3206749"/>
          </a:xfrm>
        </p:spPr>
        <p:txBody>
          <a:bodyPr>
            <a:noAutofit/>
          </a:bodyPr>
          <a:lstStyle>
            <a:lvl1pPr marL="284505" indent="0">
              <a:buFontTx/>
              <a:buNone/>
              <a:defRPr b="1">
                <a:latin typeface="+mj-lt"/>
              </a:defRPr>
            </a:lvl1pPr>
            <a:lvl2pPr marL="284505" indent="0">
              <a:defRPr>
                <a:latin typeface="+mj-lt"/>
              </a:defRPr>
            </a:lvl2pPr>
            <a:lvl3pPr marL="491981" indent="-203750">
              <a:defRPr>
                <a:latin typeface="+mj-lt"/>
              </a:defRPr>
            </a:lvl3pPr>
            <a:lvl4pPr marL="0" indent="282020">
              <a:defRPr>
                <a:latin typeface="+mj-lt"/>
              </a:defRPr>
            </a:lvl4pPr>
            <a:lvl5pPr marL="1123109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611188" y="558801"/>
            <a:ext cx="7632699" cy="946150"/>
          </a:xfrm>
        </p:spPr>
        <p:txBody>
          <a:bodyPr>
            <a:noAutofit/>
          </a:bodyPr>
          <a:lstStyle>
            <a:lvl1pPr marL="0" marR="0" indent="0" defTabSz="81629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marL="0" marR="0" lvl="0" indent="0" defTabSz="81629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3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Z:\Projects\Текущие\Проектная\FNS_2012\_БРЭНДБУК\out\PPT\3_1_present_16.9-04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1169"/>
            <a:ext cx="9144000" cy="5142895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188" y="1504950"/>
            <a:ext cx="7632700" cy="3206749"/>
          </a:xfrm>
        </p:spPr>
        <p:txBody>
          <a:bodyPr>
            <a:noAutofit/>
          </a:bodyPr>
          <a:lstStyle>
            <a:lvl1pPr marL="284505" indent="0">
              <a:buFontTx/>
              <a:buNone/>
              <a:defRPr b="1">
                <a:latin typeface="+mj-lt"/>
              </a:defRPr>
            </a:lvl1pPr>
            <a:lvl2pPr marL="284505" indent="0">
              <a:defRPr>
                <a:latin typeface="+mj-lt"/>
              </a:defRPr>
            </a:lvl2pPr>
            <a:lvl3pPr marL="491981" indent="-203750">
              <a:defRPr>
                <a:latin typeface="+mj-lt"/>
              </a:defRPr>
            </a:lvl3pPr>
            <a:lvl4pPr marL="0" indent="282020">
              <a:defRPr>
                <a:latin typeface="+mj-lt"/>
              </a:defRPr>
            </a:lvl4pPr>
            <a:lvl5pPr marL="1123109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611188" y="558801"/>
            <a:ext cx="7632699" cy="946150"/>
          </a:xfrm>
        </p:spPr>
        <p:txBody>
          <a:bodyPr>
            <a:noAutofit/>
          </a:bodyPr>
          <a:lstStyle>
            <a:lvl1pPr marL="0" marR="0" indent="0" defTabSz="81629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marL="0" marR="0" lvl="0" indent="0" defTabSz="81629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3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Z:\Projects\Текущие\Проектная\FNS_2012\_БРЭНДБУК\out\PPT\3_1_present_16.9-02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-564"/>
            <a:ext cx="9144000" cy="514289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07046" y="1478186"/>
            <a:ext cx="5736842" cy="1021556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07046" y="353046"/>
            <a:ext cx="5736842" cy="1125140"/>
          </a:xfrm>
        </p:spPr>
        <p:txBody>
          <a:bodyPr anchor="b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0814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1629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224443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3259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4073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448887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85703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265183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189" y="558799"/>
            <a:ext cx="8075612" cy="946151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11188" y="1504950"/>
            <a:ext cx="3647576" cy="3206750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0" y="1504950"/>
            <a:ext cx="3671888" cy="3206750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1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8148" indent="0">
              <a:buNone/>
              <a:defRPr sz="1800" b="1"/>
            </a:lvl2pPr>
            <a:lvl3pPr marL="816296" indent="0">
              <a:buNone/>
              <a:defRPr sz="1600" b="1"/>
            </a:lvl3pPr>
            <a:lvl4pPr marL="1224443" indent="0">
              <a:buNone/>
              <a:defRPr sz="1400" b="1"/>
            </a:lvl4pPr>
            <a:lvl5pPr marL="1632591" indent="0">
              <a:buNone/>
              <a:defRPr sz="1400" b="1"/>
            </a:lvl5pPr>
            <a:lvl6pPr marL="2040739" indent="0">
              <a:buNone/>
              <a:defRPr sz="1400" b="1"/>
            </a:lvl6pPr>
            <a:lvl7pPr marL="2448887" indent="0">
              <a:buNone/>
              <a:defRPr sz="1400" b="1"/>
            </a:lvl7pPr>
            <a:lvl8pPr marL="2857035" indent="0">
              <a:buNone/>
              <a:defRPr sz="1400" b="1"/>
            </a:lvl8pPr>
            <a:lvl9pPr marL="3265183" indent="0">
              <a:buNone/>
              <a:defRPr sz="14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1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8148" indent="0">
              <a:buNone/>
              <a:defRPr sz="1800" b="1"/>
            </a:lvl2pPr>
            <a:lvl3pPr marL="816296" indent="0">
              <a:buNone/>
              <a:defRPr sz="1600" b="1"/>
            </a:lvl3pPr>
            <a:lvl4pPr marL="1224443" indent="0">
              <a:buNone/>
              <a:defRPr sz="1400" b="1"/>
            </a:lvl4pPr>
            <a:lvl5pPr marL="1632591" indent="0">
              <a:buNone/>
              <a:defRPr sz="1400" b="1"/>
            </a:lvl5pPr>
            <a:lvl6pPr marL="2040739" indent="0">
              <a:buNone/>
              <a:defRPr sz="1400" b="1"/>
            </a:lvl6pPr>
            <a:lvl7pPr marL="2448887" indent="0">
              <a:buNone/>
              <a:defRPr sz="1400" b="1"/>
            </a:lvl7pPr>
            <a:lvl8pPr marL="2857035" indent="0">
              <a:buNone/>
              <a:defRPr sz="1400" b="1"/>
            </a:lvl8pPr>
            <a:lvl9pPr marL="3265183" indent="0">
              <a:buNone/>
              <a:defRPr sz="14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5A173-E5E4-4B86-BADB-BBB422306F42}" type="datetime1">
              <a:rPr lang="ru-RU" smtClean="0"/>
              <a:pPr/>
              <a:t>13.06.2017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Z:\Projects\Текущие\Проектная\FNS_2012\_БРЭНДБУК\out\PPT\3_1_present_16.9-03.png"/>
          <p:cNvPicPr>
            <a:picLocks noChangeAspect="1" noChangeArrowheads="1"/>
          </p:cNvPicPr>
          <p:nvPr/>
        </p:nvPicPr>
        <p:blipFill>
          <a:blip r:embed="rId17" cstate="print"/>
          <a:stretch>
            <a:fillRect/>
          </a:stretch>
        </p:blipFill>
        <p:spPr bwMode="auto">
          <a:xfrm>
            <a:off x="1" y="1169"/>
            <a:ext cx="9143998" cy="5142894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188" y="558800"/>
            <a:ext cx="7632700" cy="925984"/>
          </a:xfrm>
          <a:prstGeom prst="rect">
            <a:avLst/>
          </a:prstGeom>
        </p:spPr>
        <p:txBody>
          <a:bodyPr vert="horz" lIns="81630" tIns="40815" rIns="81630" bIns="40815" rtlCol="0" anchor="ctr">
            <a:no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11189" y="1491630"/>
            <a:ext cx="7632699" cy="3220070"/>
          </a:xfrm>
          <a:prstGeom prst="rect">
            <a:avLst/>
          </a:prstGeom>
        </p:spPr>
        <p:txBody>
          <a:bodyPr vert="horz" lIns="81630" tIns="40815" rIns="81630" bIns="40815" rtlCol="0">
            <a:no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1" y="4767263"/>
            <a:ext cx="2133600" cy="273844"/>
          </a:xfrm>
          <a:prstGeom prst="rect">
            <a:avLst/>
          </a:prstGeom>
        </p:spPr>
        <p:txBody>
          <a:bodyPr vert="horz" lIns="81630" tIns="40815" rIns="81630" bIns="40815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1EDECA-DAED-49E8-AB44-A10369DCE766}" type="datetime1">
              <a:rPr lang="ru-RU" smtClean="0"/>
              <a:pPr/>
              <a:t>13.06.2017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1" y="4767263"/>
            <a:ext cx="2895600" cy="273844"/>
          </a:xfrm>
          <a:prstGeom prst="rect">
            <a:avLst/>
          </a:prstGeom>
        </p:spPr>
        <p:txBody>
          <a:bodyPr vert="horz" lIns="81630" tIns="40815" rIns="81630" bIns="40815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403431" y="4398169"/>
            <a:ext cx="503585" cy="513582"/>
          </a:xfrm>
          <a:prstGeom prst="rect">
            <a:avLst/>
          </a:prstGeom>
        </p:spPr>
        <p:txBody>
          <a:bodyPr vert="horz" lIns="81630" tIns="40815" rIns="81630" bIns="40815" rtlCol="0" anchor="ctr"/>
          <a:lstStyle>
            <a:lvl1pPr algn="ctr">
              <a:lnSpc>
                <a:spcPts val="1878"/>
              </a:lnSpc>
              <a:defRPr sz="2100">
                <a:solidFill>
                  <a:schemeClr val="bg1"/>
                </a:solidFill>
                <a:latin typeface="+mn-lt"/>
              </a:defRPr>
            </a:lvl1pPr>
          </a:lstStyle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62" r:id="rId4"/>
    <p:sldLayoutId id="2147483661" r:id="rId5"/>
    <p:sldLayoutId id="2147483663" r:id="rId6"/>
    <p:sldLayoutId id="2147483651" r:id="rId7"/>
    <p:sldLayoutId id="2147483652" r:id="rId8"/>
    <p:sldLayoutId id="2147483653" r:id="rId9"/>
    <p:sldLayoutId id="2147483654" r:id="rId10"/>
    <p:sldLayoutId id="2147483655" r:id="rId11"/>
    <p:sldLayoutId id="2147483656" r:id="rId12"/>
    <p:sldLayoutId id="2147483657" r:id="rId13"/>
    <p:sldLayoutId id="2147483658" r:id="rId14"/>
    <p:sldLayoutId id="2147483659" r:id="rId15"/>
  </p:sldLayoutIdLst>
  <p:hf hdr="0" ftr="0" dt="0"/>
  <p:txStyles>
    <p:titleStyle>
      <a:lvl1pPr algn="l" defTabSz="816296" rtl="0" eaLnBrk="1" latinLnBrk="0" hangingPunct="1">
        <a:spcBef>
          <a:spcPct val="0"/>
        </a:spcBef>
        <a:buNone/>
        <a:defRPr sz="3800" b="1" i="0" kern="1200">
          <a:solidFill>
            <a:srgbClr val="005AA9"/>
          </a:solidFill>
          <a:latin typeface="+mj-lt"/>
          <a:ea typeface="+mj-ea"/>
          <a:cs typeface="+mj-cs"/>
        </a:defRPr>
      </a:lvl1pPr>
    </p:titleStyle>
    <p:bodyStyle>
      <a:lvl1pPr marL="284505" indent="0" algn="l" defTabSz="816296" rtl="0" eaLnBrk="1" latinLnBrk="0" hangingPunct="1">
        <a:spcBef>
          <a:spcPct val="20000"/>
        </a:spcBef>
        <a:buFont typeface="+mj-lt"/>
        <a:buNone/>
        <a:defRPr sz="2400" b="0" i="0" kern="1200">
          <a:solidFill>
            <a:srgbClr val="005AA9"/>
          </a:solidFill>
          <a:latin typeface="+mj-lt"/>
          <a:ea typeface="+mn-ea"/>
          <a:cs typeface="+mn-cs"/>
        </a:defRPr>
      </a:lvl1pPr>
      <a:lvl2pPr marL="284505" indent="0" algn="l" defTabSz="816296" rtl="0" eaLnBrk="1" latinLnBrk="0" hangingPunct="1">
        <a:spcBef>
          <a:spcPct val="20000"/>
        </a:spcBef>
        <a:buFont typeface="Arial" pitchFamily="34" charset="0"/>
        <a:buNone/>
        <a:defRPr sz="2000" b="0" i="0" kern="1200">
          <a:solidFill>
            <a:srgbClr val="504F53"/>
          </a:solidFill>
          <a:latin typeface="+mj-lt"/>
          <a:ea typeface="+mn-ea"/>
          <a:cs typeface="+mn-cs"/>
        </a:defRPr>
      </a:lvl2pPr>
      <a:lvl3pPr marL="557828" indent="-203750" algn="l" defTabSz="816296" rtl="0" eaLnBrk="1" latinLnBrk="0" hangingPunct="1">
        <a:spcBef>
          <a:spcPct val="20000"/>
        </a:spcBef>
        <a:buFont typeface="Arial" pitchFamily="34" charset="0"/>
        <a:buChar char="•"/>
        <a:defRPr sz="2000" b="0" i="0" kern="1200">
          <a:solidFill>
            <a:srgbClr val="504F53"/>
          </a:solidFill>
          <a:latin typeface="+mj-lt"/>
          <a:ea typeface="+mn-ea"/>
          <a:cs typeface="+mn-cs"/>
        </a:defRPr>
      </a:lvl3pPr>
      <a:lvl4pPr marL="0" indent="282020" algn="just" defTabSz="816296" rtl="0" eaLnBrk="1" latinLnBrk="0" hangingPunct="1">
        <a:lnSpc>
          <a:spcPts val="1900"/>
        </a:lnSpc>
        <a:spcBef>
          <a:spcPts val="400"/>
        </a:spcBef>
        <a:buFont typeface="Arial" pitchFamily="34" charset="0"/>
        <a:buNone/>
        <a:tabLst/>
        <a:defRPr sz="1600" b="0" i="0" kern="1200">
          <a:solidFill>
            <a:srgbClr val="504F53"/>
          </a:solidFill>
          <a:latin typeface="+mj-lt"/>
          <a:ea typeface="+mn-ea"/>
          <a:cs typeface="+mn-cs"/>
        </a:defRPr>
      </a:lvl4pPr>
      <a:lvl5pPr marL="1123109" indent="0" algn="l" defTabSz="816296" rtl="0" eaLnBrk="1" latinLnBrk="0" hangingPunct="1">
        <a:lnSpc>
          <a:spcPts val="1800"/>
        </a:lnSpc>
        <a:spcBef>
          <a:spcPts val="400"/>
        </a:spcBef>
        <a:buFont typeface="Arial" pitchFamily="34" charset="0"/>
        <a:buNone/>
        <a:defRPr sz="1400" b="0" i="0" kern="1200">
          <a:solidFill>
            <a:srgbClr val="8D8C90"/>
          </a:solidFill>
          <a:latin typeface="+mj-lt"/>
          <a:ea typeface="+mn-ea"/>
          <a:cs typeface="+mn-cs"/>
        </a:defRPr>
      </a:lvl5pPr>
      <a:lvl6pPr marL="2244813" indent="-204074" algn="l" defTabSz="81629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52961" indent="-204074" algn="l" defTabSz="81629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61109" indent="-204074" algn="l" defTabSz="81629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69256" indent="-204074" algn="l" defTabSz="81629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8148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16296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24443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32591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40739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48887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57035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65183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consultantplus://offline/ref=03F08200143AE540B78ABF8B8EBBE0E10075BACAC0040289E9E3E9EE5057101362D7E9E8FF97CD87x4c0J" TargetMode="External"/><Relationship Id="rId2" Type="http://schemas.openxmlformats.org/officeDocument/2006/relationships/hyperlink" Target="consultantplus://offline/ref=03F08200143AE540B78ABF8B8EBBE0E10075BACAC0040289E9E3E9EE5057101362D7E9E8FF97CD87x4c1J" TargetMode="Externa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3147814"/>
            <a:ext cx="7772400" cy="1296144"/>
          </a:xfrm>
        </p:spPr>
        <p:txBody>
          <a:bodyPr>
            <a:noAutofit/>
          </a:bodyPr>
          <a:lstStyle/>
          <a:p>
            <a:pPr algn="ctr"/>
            <a:r>
              <a:rPr lang="ru-RU" sz="2500" dirty="0">
                <a:cs typeface="Times New Roman" pitchFamily="18" charset="0"/>
              </a:rPr>
              <a:t>Основные вопросы порядка исчисления и уплаты страховых взносов</a:t>
            </a:r>
            <a:r>
              <a:rPr lang="ru-RU" sz="2500" dirty="0"/>
              <a:t/>
            </a:r>
            <a:br>
              <a:rPr lang="ru-RU" sz="2500" dirty="0"/>
            </a:br>
            <a:endParaRPr lang="ru-RU" sz="25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648" y="4659982"/>
            <a:ext cx="6400800" cy="648072"/>
          </a:xfrm>
        </p:spPr>
        <p:txBody>
          <a:bodyPr>
            <a:normAutofit/>
          </a:bodyPr>
          <a:lstStyle/>
          <a:p>
            <a:r>
              <a:rPr lang="ru-RU" sz="1400" b="1" dirty="0" smtClean="0"/>
              <a:t>КАЗАНЬ</a:t>
            </a:r>
          </a:p>
          <a:p>
            <a:r>
              <a:rPr lang="ru-RU" sz="1400" b="1" dirty="0" smtClean="0"/>
              <a:t>2017</a:t>
            </a:r>
          </a:p>
          <a:p>
            <a:endParaRPr lang="ru-RU" sz="1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2283074" y="1923678"/>
            <a:ext cx="4176464" cy="1008112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Autofit/>
          </a:bodyPr>
          <a:lstStyle/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ФЕДЕРАЛЬНАЯ НАЛОГОВАЯ СЛУЖБА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51520" y="296497"/>
            <a:ext cx="8640959" cy="935604"/>
          </a:xfrm>
        </p:spPr>
        <p:txBody>
          <a:bodyPr>
            <a:noAutofit/>
          </a:bodyPr>
          <a:lstStyle/>
          <a:p>
            <a:pPr algn="ctr"/>
            <a:r>
              <a:rPr lang="ru-RU" sz="2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Тарифы страховых взносов на дополнительное социальное обеспечение отдельных категорий работников</a:t>
            </a:r>
            <a:endParaRPr lang="ru-RU" sz="22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10</a:t>
            </a:fld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11188" y="1707654"/>
            <a:ext cx="7632700" cy="2880320"/>
          </a:xfrm>
        </p:spPr>
        <p:txBody>
          <a:bodyPr/>
          <a:lstStyle/>
          <a:p>
            <a:pPr algn="just">
              <a:lnSpc>
                <a:spcPct val="114000"/>
              </a:lnSpc>
              <a:spcBef>
                <a:spcPts val="0"/>
              </a:spcBef>
            </a:pP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14 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% - в отношении выплат в пользу членов летных экипажей воздушных судов гражданской авиации;</a:t>
            </a:r>
          </a:p>
          <a:p>
            <a:pPr algn="just">
              <a:lnSpc>
                <a:spcPct val="114000"/>
              </a:lnSpc>
              <a:spcBef>
                <a:spcPts val="0"/>
              </a:spcBef>
            </a:pPr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4000"/>
              </a:lnSpc>
              <a:spcBef>
                <a:spcPts val="0"/>
              </a:spcBef>
            </a:pP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6,7 % - в отношении выплат в пользу отдельных категорий работников организаций угольной промышленности.</a:t>
            </a:r>
          </a:p>
          <a:p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9403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51520" y="123478"/>
            <a:ext cx="8640959" cy="1368151"/>
          </a:xfrm>
        </p:spPr>
        <p:txBody>
          <a:bodyPr>
            <a:noAutofit/>
          </a:bodyPr>
          <a:lstStyle/>
          <a:p>
            <a:pPr algn="ctr"/>
            <a:r>
              <a:rPr lang="ru-RU" sz="20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Размер страховых взносов для индивидуальных предпринимателей, адвокатов, нотариусов, арбитражных управляющих, оценщиков, медиаторов, патентных поверенных и иных лиц, занимающихся частной практикой</a:t>
            </a:r>
            <a:endParaRPr lang="ru-RU" sz="200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11</a:t>
            </a:fld>
            <a:endParaRPr lang="ru-RU" dirty="0"/>
          </a:p>
        </p:txBody>
      </p:sp>
      <p:graphicFrame>
        <p:nvGraphicFramePr>
          <p:cNvPr id="5" name="Содержимое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51061659"/>
              </p:ext>
            </p:extLst>
          </p:nvPr>
        </p:nvGraphicFramePr>
        <p:xfrm>
          <a:off x="539552" y="1707654"/>
          <a:ext cx="7601498" cy="3141550"/>
        </p:xfrm>
        <a:graphic>
          <a:graphicData uri="http://schemas.openxmlformats.org/drawingml/2006/table">
            <a:tbl>
              <a:tblPr firstRow="1" bandRow="1"/>
              <a:tblGrid>
                <a:gridCol w="225990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34159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2166057">
                <a:tc>
                  <a:txBody>
                    <a:bodyPr/>
                    <a:lstStyle>
                      <a:lvl1pPr marL="0" algn="l" defTabSz="1042688" rtl="0" eaLnBrk="1" latinLnBrk="0" hangingPunct="1">
                        <a:defRPr sz="2100" b="1" kern="1200">
                          <a:solidFill>
                            <a:schemeClr val="lt1"/>
                          </a:solidFill>
                          <a:latin typeface="Tw Cen MT"/>
                        </a:defRPr>
                      </a:lvl1pPr>
                      <a:lvl2pPr marL="521344" algn="l" defTabSz="1042688" rtl="0" eaLnBrk="1" latinLnBrk="0" hangingPunct="1">
                        <a:defRPr sz="2100" b="1" kern="1200">
                          <a:solidFill>
                            <a:schemeClr val="lt1"/>
                          </a:solidFill>
                          <a:latin typeface="Tw Cen MT"/>
                        </a:defRPr>
                      </a:lvl2pPr>
                      <a:lvl3pPr marL="1042688" algn="l" defTabSz="1042688" rtl="0" eaLnBrk="1" latinLnBrk="0" hangingPunct="1">
                        <a:defRPr sz="2100" b="1" kern="1200">
                          <a:solidFill>
                            <a:schemeClr val="lt1"/>
                          </a:solidFill>
                          <a:latin typeface="Tw Cen MT"/>
                        </a:defRPr>
                      </a:lvl3pPr>
                      <a:lvl4pPr marL="1564032" algn="l" defTabSz="1042688" rtl="0" eaLnBrk="1" latinLnBrk="0" hangingPunct="1">
                        <a:defRPr sz="2100" b="1" kern="1200">
                          <a:solidFill>
                            <a:schemeClr val="lt1"/>
                          </a:solidFill>
                          <a:latin typeface="Tw Cen MT"/>
                        </a:defRPr>
                      </a:lvl4pPr>
                      <a:lvl5pPr marL="2085376" algn="l" defTabSz="1042688" rtl="0" eaLnBrk="1" latinLnBrk="0" hangingPunct="1">
                        <a:defRPr sz="2100" b="1" kern="1200">
                          <a:solidFill>
                            <a:schemeClr val="lt1"/>
                          </a:solidFill>
                          <a:latin typeface="Tw Cen MT"/>
                        </a:defRPr>
                      </a:lvl5pPr>
                      <a:lvl6pPr marL="2606719" algn="l" defTabSz="1042688" rtl="0" eaLnBrk="1" latinLnBrk="0" hangingPunct="1">
                        <a:defRPr sz="2100" b="1" kern="1200">
                          <a:solidFill>
                            <a:schemeClr val="lt1"/>
                          </a:solidFill>
                          <a:latin typeface="Tw Cen MT"/>
                        </a:defRPr>
                      </a:lvl6pPr>
                      <a:lvl7pPr marL="3128064" algn="l" defTabSz="1042688" rtl="0" eaLnBrk="1" latinLnBrk="0" hangingPunct="1">
                        <a:defRPr sz="2100" b="1" kern="1200">
                          <a:solidFill>
                            <a:schemeClr val="lt1"/>
                          </a:solidFill>
                          <a:latin typeface="Tw Cen MT"/>
                        </a:defRPr>
                      </a:lvl7pPr>
                      <a:lvl8pPr marL="3649408" algn="l" defTabSz="1042688" rtl="0" eaLnBrk="1" latinLnBrk="0" hangingPunct="1">
                        <a:defRPr sz="2100" b="1" kern="1200">
                          <a:solidFill>
                            <a:schemeClr val="lt1"/>
                          </a:solidFill>
                          <a:latin typeface="Tw Cen MT"/>
                        </a:defRPr>
                      </a:lvl8pPr>
                      <a:lvl9pPr marL="4170751" algn="l" defTabSz="1042688" rtl="0" eaLnBrk="1" latinLnBrk="0" hangingPunct="1">
                        <a:defRPr sz="2100" b="1" kern="1200">
                          <a:solidFill>
                            <a:schemeClr val="lt1"/>
                          </a:solidFill>
                          <a:latin typeface="Tw Cen MT"/>
                        </a:defRPr>
                      </a:lvl9pPr>
                    </a:lstStyle>
                    <a:p>
                      <a:pPr algn="ctr"/>
                      <a:r>
                        <a:rPr kumimoji="0" lang="ru-RU" sz="1200" b="1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Страховые взносы на обязательное пенсионное страхование</a:t>
                      </a:r>
                      <a:endParaRPr kumimoji="0" lang="ru-RU" sz="1200" b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8191" marR="78191" marT="41468" marB="4146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4B6D2"/>
                    </a:solidFill>
                  </a:tcPr>
                </a:tc>
                <a:tc>
                  <a:txBody>
                    <a:bodyPr/>
                    <a:lstStyle>
                      <a:lvl1pPr marL="0" algn="l" defTabSz="1042688" rtl="0" eaLnBrk="1" latinLnBrk="0" hangingPunct="1">
                        <a:defRPr sz="2100" b="1" kern="1200">
                          <a:solidFill>
                            <a:schemeClr val="lt1"/>
                          </a:solidFill>
                          <a:latin typeface="Tw Cen MT"/>
                        </a:defRPr>
                      </a:lvl1pPr>
                      <a:lvl2pPr marL="521344" algn="l" defTabSz="1042688" rtl="0" eaLnBrk="1" latinLnBrk="0" hangingPunct="1">
                        <a:defRPr sz="2100" b="1" kern="1200">
                          <a:solidFill>
                            <a:schemeClr val="lt1"/>
                          </a:solidFill>
                          <a:latin typeface="Tw Cen MT"/>
                        </a:defRPr>
                      </a:lvl2pPr>
                      <a:lvl3pPr marL="1042688" algn="l" defTabSz="1042688" rtl="0" eaLnBrk="1" latinLnBrk="0" hangingPunct="1">
                        <a:defRPr sz="2100" b="1" kern="1200">
                          <a:solidFill>
                            <a:schemeClr val="lt1"/>
                          </a:solidFill>
                          <a:latin typeface="Tw Cen MT"/>
                        </a:defRPr>
                      </a:lvl3pPr>
                      <a:lvl4pPr marL="1564032" algn="l" defTabSz="1042688" rtl="0" eaLnBrk="1" latinLnBrk="0" hangingPunct="1">
                        <a:defRPr sz="2100" b="1" kern="1200">
                          <a:solidFill>
                            <a:schemeClr val="lt1"/>
                          </a:solidFill>
                          <a:latin typeface="Tw Cen MT"/>
                        </a:defRPr>
                      </a:lvl4pPr>
                      <a:lvl5pPr marL="2085376" algn="l" defTabSz="1042688" rtl="0" eaLnBrk="1" latinLnBrk="0" hangingPunct="1">
                        <a:defRPr sz="2100" b="1" kern="1200">
                          <a:solidFill>
                            <a:schemeClr val="lt1"/>
                          </a:solidFill>
                          <a:latin typeface="Tw Cen MT"/>
                        </a:defRPr>
                      </a:lvl5pPr>
                      <a:lvl6pPr marL="2606719" algn="l" defTabSz="1042688" rtl="0" eaLnBrk="1" latinLnBrk="0" hangingPunct="1">
                        <a:defRPr sz="2100" b="1" kern="1200">
                          <a:solidFill>
                            <a:schemeClr val="lt1"/>
                          </a:solidFill>
                          <a:latin typeface="Tw Cen MT"/>
                        </a:defRPr>
                      </a:lvl6pPr>
                      <a:lvl7pPr marL="3128064" algn="l" defTabSz="1042688" rtl="0" eaLnBrk="1" latinLnBrk="0" hangingPunct="1">
                        <a:defRPr sz="2100" b="1" kern="1200">
                          <a:solidFill>
                            <a:schemeClr val="lt1"/>
                          </a:solidFill>
                          <a:latin typeface="Tw Cen MT"/>
                        </a:defRPr>
                      </a:lvl7pPr>
                      <a:lvl8pPr marL="3649408" algn="l" defTabSz="1042688" rtl="0" eaLnBrk="1" latinLnBrk="0" hangingPunct="1">
                        <a:defRPr sz="2100" b="1" kern="1200">
                          <a:solidFill>
                            <a:schemeClr val="lt1"/>
                          </a:solidFill>
                          <a:latin typeface="Tw Cen MT"/>
                        </a:defRPr>
                      </a:lvl8pPr>
                      <a:lvl9pPr marL="4170751" algn="l" defTabSz="1042688" rtl="0" eaLnBrk="1" latinLnBrk="0" hangingPunct="1">
                        <a:defRPr sz="2100" b="1" kern="1200">
                          <a:solidFill>
                            <a:schemeClr val="lt1"/>
                          </a:solidFill>
                          <a:latin typeface="Tw Cen MT"/>
                        </a:defRPr>
                      </a:lvl9pPr>
                    </a:lstStyle>
                    <a:p>
                      <a:pPr algn="just"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ru-RU" sz="1200" b="1" spc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в </a:t>
                      </a:r>
                      <a:r>
                        <a:rPr lang="ru-RU" sz="1200" b="1" spc="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случае, если доход плательщика не превышает 300 000 руб. -  1 МРОТ </a:t>
                      </a:r>
                      <a:r>
                        <a:rPr lang="ru-RU" sz="1200" b="1" spc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(7500 руб. на 2017 г. ) </a:t>
                      </a:r>
                      <a:r>
                        <a:rPr lang="ru-RU" sz="1200" b="1" spc="0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х</a:t>
                      </a:r>
                      <a:r>
                        <a:rPr lang="ru-RU" sz="1200" b="1" spc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b="1" spc="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26% </a:t>
                      </a:r>
                      <a:r>
                        <a:rPr lang="ru-RU" sz="1200" b="1" spc="0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х</a:t>
                      </a:r>
                      <a:r>
                        <a:rPr lang="ru-RU" sz="1200" b="1" spc="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12 мес. </a:t>
                      </a:r>
                      <a:r>
                        <a:rPr lang="ru-RU" sz="1200" b="1" spc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= </a:t>
                      </a:r>
                      <a:r>
                        <a:rPr kumimoji="0" lang="ru-RU" sz="1200" b="1" i="1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23 400 руб</a:t>
                      </a:r>
                      <a:r>
                        <a:rPr kumimoji="0" lang="ru-RU" sz="1200" b="1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</a:t>
                      </a:r>
                    </a:p>
                    <a:p>
                      <a:pPr algn="just">
                        <a:spcAft>
                          <a:spcPts val="0"/>
                        </a:spcAft>
                        <a:buFontTx/>
                        <a:buChar char="-"/>
                      </a:pPr>
                      <a:endParaRPr lang="ru-RU" sz="1200" b="1" spc="0" baseline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ru-RU" sz="1200" b="1" spc="-1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в </a:t>
                      </a:r>
                      <a:r>
                        <a:rPr lang="ru-RU" sz="1200" b="1" spc="-1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случае, если доход плательщика превышает 300 000 руб. - 1 МРОТ </a:t>
                      </a:r>
                      <a:r>
                        <a:rPr lang="ru-RU" sz="1200" b="1" spc="-1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х</a:t>
                      </a:r>
                      <a:r>
                        <a:rPr lang="ru-RU" sz="1200" b="1" spc="-1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26% </a:t>
                      </a:r>
                      <a:r>
                        <a:rPr lang="ru-RU" sz="1200" b="1" spc="-1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х</a:t>
                      </a:r>
                      <a:r>
                        <a:rPr lang="ru-RU" sz="1200" b="1" spc="-1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12 мес. + 1 % от суммы дохода плательщика страховых взносов, превышающей 300 000 руб., </a:t>
                      </a:r>
                      <a:endParaRPr lang="ru-RU" sz="1200" b="1" spc="-1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200" b="1" spc="-1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но </a:t>
                      </a:r>
                      <a:r>
                        <a:rPr lang="ru-RU" sz="1200" b="1" spc="-1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не более </a:t>
                      </a:r>
                      <a:r>
                        <a:rPr lang="ru-RU" sz="1200" b="1" spc="-1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8 </a:t>
                      </a:r>
                      <a:r>
                        <a:rPr lang="ru-RU" sz="1200" b="1" spc="-1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МРОТ </a:t>
                      </a:r>
                      <a:r>
                        <a:rPr lang="ru-RU" sz="1200" b="1" spc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(7500 руб. на 2017 г. ) </a:t>
                      </a:r>
                      <a:r>
                        <a:rPr lang="ru-RU" sz="1200" b="1" spc="-1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х</a:t>
                      </a:r>
                      <a:r>
                        <a:rPr lang="ru-RU" sz="1200" b="1" spc="-1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b="1" spc="-1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26% </a:t>
                      </a:r>
                      <a:r>
                        <a:rPr lang="ru-RU" sz="1200" b="1" spc="-1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х</a:t>
                      </a:r>
                      <a:r>
                        <a:rPr lang="ru-RU" sz="1200" b="1" spc="-1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12 мес</a:t>
                      </a:r>
                      <a:r>
                        <a:rPr lang="ru-RU" sz="1200" b="1" spc="-1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. = </a:t>
                      </a:r>
                      <a:r>
                        <a:rPr kumimoji="0" lang="ru-RU" sz="1200" b="1" i="1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187 200 руб.</a:t>
                      </a:r>
                      <a:r>
                        <a:rPr lang="ru-RU" sz="1200" b="1" i="1" spc="-1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</a:t>
                      </a:r>
                      <a:endParaRPr lang="ru-RU" sz="1200" b="1" i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58643" marR="5864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4B6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975493">
                <a:tc>
                  <a:txBody>
                    <a:bodyPr/>
                    <a:lstStyle>
                      <a:lvl1pPr marL="0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1pPr>
                      <a:lvl2pPr marL="521344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2pPr>
                      <a:lvl3pPr marL="1042688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3pPr>
                      <a:lvl4pPr marL="1564032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4pPr>
                      <a:lvl5pPr marL="2085376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5pPr>
                      <a:lvl6pPr marL="2606719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6pPr>
                      <a:lvl7pPr marL="3128064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7pPr>
                      <a:lvl8pPr marL="3649408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8pPr>
                      <a:lvl9pPr marL="4170751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9pPr>
                    </a:lstStyle>
                    <a:p>
                      <a:pPr algn="ctr"/>
                      <a:r>
                        <a:rPr kumimoji="0" lang="ru-RU" sz="1200" b="1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Страховые взносы на обязательное медицинское страхование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8191" marR="78191" marT="41468" marB="4146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4B6D2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1pPr>
                      <a:lvl2pPr marL="521344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2pPr>
                      <a:lvl3pPr marL="1042688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3pPr>
                      <a:lvl4pPr marL="1564032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4pPr>
                      <a:lvl5pPr marL="2085376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5pPr>
                      <a:lvl6pPr marL="2606719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6pPr>
                      <a:lvl7pPr marL="3128064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7pPr>
                      <a:lvl8pPr marL="3649408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8pPr>
                      <a:lvl9pPr marL="4170751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9pPr>
                    </a:lstStyle>
                    <a:p>
                      <a:pPr marL="0" marR="0" lvl="1" indent="0" algn="ctr" defTabSz="10426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 МРОТ </a:t>
                      </a:r>
                      <a:r>
                        <a:rPr lang="ru-RU" sz="1200" b="1" spc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(7500 руб. на 2017 г. ) </a:t>
                      </a:r>
                      <a:r>
                        <a:rPr kumimoji="0" lang="ru-RU" sz="1200" b="1" kern="120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х</a:t>
                      </a:r>
                      <a:r>
                        <a:rPr kumimoji="0" lang="ru-RU" sz="1200" b="1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5,1% </a:t>
                      </a:r>
                      <a:r>
                        <a:rPr kumimoji="0" lang="ru-RU" sz="1200" b="1" kern="120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х</a:t>
                      </a:r>
                      <a:r>
                        <a:rPr kumimoji="0" lang="ru-RU" sz="1200" b="1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12 = </a:t>
                      </a:r>
                      <a:r>
                        <a:rPr kumimoji="0" lang="ru-RU" sz="1200" b="1" i="1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4 590 руб.</a:t>
                      </a:r>
                    </a:p>
                    <a:p>
                      <a:pPr algn="ctr"/>
                      <a:endParaRPr lang="ru-RU" sz="12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8191" marR="78191" marT="41468" marB="4146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4B6D2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0902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51520" y="339501"/>
            <a:ext cx="8640959" cy="792089"/>
          </a:xfrm>
        </p:spPr>
        <p:txBody>
          <a:bodyPr>
            <a:noAutofit/>
          </a:bodyPr>
          <a:lstStyle/>
          <a:p>
            <a:pPr algn="ctr"/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Сроки уплаты страховых взносов</a:t>
            </a:r>
            <a:endParaRPr lang="ru-RU" sz="22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12</a:t>
            </a:fld>
            <a:endParaRPr lang="ru-RU" dirty="0"/>
          </a:p>
        </p:txBody>
      </p:sp>
      <p:graphicFrame>
        <p:nvGraphicFramePr>
          <p:cNvPr id="6" name="Содержимое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020385917"/>
              </p:ext>
            </p:extLst>
          </p:nvPr>
        </p:nvGraphicFramePr>
        <p:xfrm>
          <a:off x="612775" y="1347614"/>
          <a:ext cx="7703641" cy="34610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341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82242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44188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92591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674247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Категория плательщика</a:t>
                      </a:r>
                      <a:endParaRPr lang="ru-RU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Плательщики-работодатели</a:t>
                      </a:r>
                      <a:endParaRPr lang="ru-RU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Плательщики - ИП</a:t>
                      </a:r>
                      <a:r>
                        <a:rPr lang="ru-RU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и иные </a:t>
                      </a:r>
                      <a:r>
                        <a:rPr lang="ru-RU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самозанятые</a:t>
                      </a:r>
                      <a:r>
                        <a:rPr lang="ru-RU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лица</a:t>
                      </a:r>
                      <a:endParaRPr lang="ru-RU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Главы</a:t>
                      </a:r>
                      <a:r>
                        <a:rPr lang="ru-RU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КФХ</a:t>
                      </a:r>
                      <a:endParaRPr lang="ru-RU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981428">
                <a:tc row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Срок уплаты</a:t>
                      </a:r>
                      <a:endParaRPr lang="ru-RU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не позднее </a:t>
                      </a:r>
                    </a:p>
                    <a:p>
                      <a:pPr algn="ctr"/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15-го числа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следующего календарного месяца.</a:t>
                      </a:r>
                      <a:endParaRPr lang="ru-RU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 декабря </a:t>
                      </a:r>
                      <a:r>
                        <a:rPr lang="ru-RU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текущего календарного года</a:t>
                      </a:r>
                      <a:endParaRPr lang="ru-RU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 декабря </a:t>
                      </a:r>
                      <a:r>
                        <a:rPr lang="ru-RU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текущего календарного</a:t>
                      </a:r>
                      <a:r>
                        <a:rPr lang="ru-RU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года </a:t>
                      </a:r>
                      <a:endParaRPr lang="ru-RU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656693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b="1" i="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 апреля </a:t>
                      </a:r>
                      <a:r>
                        <a:rPr kumimoji="0" lang="ru-RU" b="0" i="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года, следующего за истекшим расчетным периодом, для уплаты    1 %  с суммы дохода свыше 300</a:t>
                      </a:r>
                      <a:r>
                        <a:rPr kumimoji="0" lang="ru-RU" b="0" i="0" kern="12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000 рублей</a:t>
                      </a:r>
                      <a:endParaRPr lang="ru-RU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9422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51520" y="339501"/>
            <a:ext cx="8640959" cy="792089"/>
          </a:xfrm>
        </p:spPr>
        <p:txBody>
          <a:bodyPr>
            <a:noAutofit/>
          </a:bodyPr>
          <a:lstStyle/>
          <a:p>
            <a:pPr algn="ctr"/>
            <a:r>
              <a:rPr lang="ru-RU" sz="24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Представление расчетов по страховых взносам</a:t>
            </a:r>
            <a:endParaRPr lang="ru-RU" sz="22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13</a:t>
            </a:fld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11560" y="1131591"/>
            <a:ext cx="7632848" cy="86409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0147" tIns="40074" rIns="80147" bIns="40074" rtlCol="0" anchor="ctr"/>
          <a:lstStyle/>
          <a:p>
            <a:pPr algn="just"/>
            <a:r>
              <a:rPr lang="ru-RU" spc="-2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Расчеты по страховым взносам представляются начиная </a:t>
            </a:r>
            <a:r>
              <a:rPr lang="ru-RU" spc="-2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</a:t>
            </a:r>
            <a:r>
              <a:rPr lang="ru-RU" spc="-2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расчета </a:t>
            </a:r>
            <a:r>
              <a:rPr lang="ru-RU" b="1" spc="-2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 </a:t>
            </a:r>
            <a:r>
              <a:rPr lang="ru-RU" b="1" spc="-2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отчетный </a:t>
            </a:r>
            <a:r>
              <a:rPr lang="ru-RU" b="1" spc="-2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период - 1 </a:t>
            </a:r>
            <a:r>
              <a:rPr lang="ru-RU" b="1" spc="-2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квартал 2017 года</a:t>
            </a:r>
            <a:r>
              <a:rPr lang="ru-RU" spc="-2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pc="-2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spc="-2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налоговый орган по месту учета плательщиков страховых взносов</a:t>
            </a:r>
            <a:endParaRPr lang="ru-RU" spc="-2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11560" y="2211710"/>
            <a:ext cx="7632848" cy="64807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b="1" spc="-3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Индивидуальные предприниматели-</a:t>
            </a:r>
            <a:r>
              <a:rPr lang="ru-RU" spc="-3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работодатели представляют расчеты по страховым взносам по месту своего жительства</a:t>
            </a:r>
            <a:endParaRPr lang="ru-RU" spc="-3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32272" y="3065512"/>
            <a:ext cx="7632848" cy="122413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0147" tIns="40074" rIns="80147" bIns="40074" rtlCol="0" anchor="ctr"/>
          <a:lstStyle/>
          <a:p>
            <a:pPr algn="just"/>
            <a:endParaRPr lang="ru-RU" sz="21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Организации, имеющие </a:t>
            </a:r>
            <a:r>
              <a:rPr lang="ru-RU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обособленные </a:t>
            </a:r>
            <a:r>
              <a:rPr lang="ru-RU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подразделения на территории РФ</a:t>
            </a: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представляют расчеты по страховым взносам как по 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месту </a:t>
            </a: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нахождения организаций, так и по 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месту нахождения обособленных подразделений, которые начисляют выплаты и иные вознаграждения в пользу физических </a:t>
            </a: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лиц</a:t>
            </a:r>
            <a:r>
              <a:rPr lang="ru-RU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ru-RU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32272" y="4429121"/>
            <a:ext cx="7632848" cy="59090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0147" tIns="40074" rIns="80147" bIns="40074" rtlCol="0" anchor="ctr"/>
          <a:lstStyle/>
          <a:p>
            <a:pPr algn="just"/>
            <a:endParaRPr lang="ru-RU" sz="16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ru-RU" sz="1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</a:t>
            </a:r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обособленным подразделениям за рубежом представление отчетности происходит централизовано по месту нахождения головной организации.</a:t>
            </a:r>
          </a:p>
          <a:p>
            <a:pPr algn="ctr"/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943183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51520" y="339501"/>
            <a:ext cx="8640959" cy="792089"/>
          </a:xfrm>
        </p:spPr>
        <p:txBody>
          <a:bodyPr>
            <a:noAutofit/>
          </a:bodyPr>
          <a:lstStyle/>
          <a:p>
            <a:pPr algn="ctr"/>
            <a:r>
              <a:rPr lang="ru-RU" sz="24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Сроки представления расчета по страховым взносам</a:t>
            </a:r>
            <a:endParaRPr lang="ru-RU" sz="22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14</a:t>
            </a:fld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sz="14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</a:t>
            </a:r>
            <a:r>
              <a:rPr lang="ru-RU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плательщиков страховых взносов – работодателей расчетным периодом признается </a:t>
            </a:r>
            <a:r>
              <a:rPr lang="ru-RU" sz="1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календарный год</a:t>
            </a:r>
            <a:r>
              <a:rPr lang="ru-RU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а отчетными периодами - </a:t>
            </a:r>
            <a:r>
              <a:rPr lang="ru-RU" sz="1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первый квартал, полугодие, девять месяцев календарного года</a:t>
            </a:r>
            <a:r>
              <a:rPr lang="ru-RU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07000"/>
              </a:lnSpc>
            </a:pPr>
            <a:endParaRPr lang="ru-RU" dirty="0"/>
          </a:p>
          <a:p>
            <a:pPr marL="319987" indent="-319987" algn="just">
              <a:lnSpc>
                <a:spcPct val="107000"/>
              </a:lnSpc>
              <a:buFont typeface="Arial" panose="020B0604020202020204" pitchFamily="34" charset="0"/>
              <a:buChar char="•"/>
            </a:pPr>
            <a:endParaRPr lang="ru-RU" sz="14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19987" indent="-319987" algn="just">
              <a:lnSpc>
                <a:spcPct val="107000"/>
              </a:lnSpc>
              <a:buFont typeface="Arial" panose="020B0604020202020204" pitchFamily="34" charset="0"/>
              <a:buChar char="•"/>
            </a:pPr>
            <a:endParaRPr lang="ru-RU" sz="14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19987" indent="-319987" algn="just">
              <a:lnSpc>
                <a:spcPct val="107000"/>
              </a:lnSpc>
              <a:buFont typeface="Arial" panose="020B0604020202020204" pitchFamily="34" charset="0"/>
              <a:buChar char="•"/>
            </a:pPr>
            <a:endParaRPr lang="ru-RU" sz="14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19987" indent="-319987" algn="just">
              <a:lnSpc>
                <a:spcPct val="107000"/>
              </a:lnSpc>
              <a:buFont typeface="Arial" panose="020B0604020202020204" pitchFamily="34" charset="0"/>
              <a:buChar char="•"/>
            </a:pPr>
            <a:endParaRPr lang="ru-RU" sz="14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6700" algn="just">
              <a:lnSpc>
                <a:spcPct val="107000"/>
              </a:lnSpc>
            </a:pPr>
            <a:r>
              <a:rPr lang="ru-RU" sz="14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Главы </a:t>
            </a:r>
            <a:r>
              <a:rPr lang="ru-RU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крестьянских (фермерских) хозяйств представляют в налоговый орган по месту </a:t>
            </a:r>
            <a:r>
              <a:rPr lang="ru-RU" sz="14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учета </a:t>
            </a:r>
            <a:r>
              <a:rPr lang="ru-RU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расчет по страховым взносам </a:t>
            </a:r>
            <a:r>
              <a:rPr lang="ru-RU" sz="1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ежегодно до 30 января</a:t>
            </a:r>
            <a:r>
              <a:rPr lang="ru-RU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календарного года, следующего за истекшим расчетным периодом. </a:t>
            </a:r>
          </a:p>
          <a:p>
            <a:pPr marL="266700"/>
            <a:endParaRPr lang="ru-RU" sz="14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1385032" y="1203598"/>
            <a:ext cx="6270172" cy="4286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396" tIns="51198" rIns="102396" bIns="51198" rtlCol="0" anchor="ctr"/>
          <a:lstStyle/>
          <a:p>
            <a:pPr algn="ctr"/>
            <a:r>
              <a:rPr lang="ru-RU" b="1" dirty="0" smtClean="0">
                <a:ln w="0"/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30-е число месяца, следующего за отчетным периодом</a:t>
            </a:r>
            <a:endParaRPr lang="ru-RU" b="1" dirty="0">
              <a:ln w="0"/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268210"/>
              </p:ext>
            </p:extLst>
          </p:nvPr>
        </p:nvGraphicFramePr>
        <p:xfrm>
          <a:off x="1763687" y="2497830"/>
          <a:ext cx="5256585" cy="148233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3949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1709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93140">
                <a:tc>
                  <a:txBody>
                    <a:bodyPr/>
                    <a:lstStyle/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endParaRPr lang="ru-RU" sz="1400" b="1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Период (2017 год)</a:t>
                      </a:r>
                    </a:p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endParaRPr lang="ru-RU" sz="1400" b="1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Срок </a:t>
                      </a: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представления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15736">
                <a:tc>
                  <a:txBody>
                    <a:bodyPr/>
                    <a:lstStyle/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квартал 2017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года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мая 2017 г.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15736">
                <a:tc>
                  <a:txBody>
                    <a:bodyPr/>
                    <a:lstStyle/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полугодие 2017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года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 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июля 2017 г.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15736">
                <a:tc>
                  <a:txBody>
                    <a:bodyPr/>
                    <a:lstStyle/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 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месяцев 2017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года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 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октября 2017 г.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01724">
                <a:tc>
                  <a:txBody>
                    <a:bodyPr/>
                    <a:lstStyle/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расчетный период - 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2017 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год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 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января 2018 г.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29670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51521" y="267494"/>
            <a:ext cx="8509339" cy="946151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Объект обложения страховыми взносами</a:t>
            </a:r>
            <a:r>
              <a:rPr lang="ru-RU" sz="26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26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2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07846" y="1414078"/>
            <a:ext cx="8454686" cy="722529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1550" tIns="35775" rIns="71550" bIns="35775" anchor="ctr"/>
          <a:lstStyle/>
          <a:p>
            <a:pPr marL="1900945" lvl="4" indent="-268354">
              <a:buFontTx/>
              <a:buAutoNum type="arabicPeriod"/>
            </a:pPr>
            <a:endParaRPr lang="ru-RU" sz="1400" b="1" dirty="0">
              <a:solidFill>
                <a:srgbClr val="4F81BD">
                  <a:lumMod val="50000"/>
                </a:srgbClr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51521" y="1131590"/>
            <a:ext cx="8208912" cy="3816424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1550" tIns="35775" rIns="71550" bIns="35775" anchor="ctr"/>
          <a:lstStyle/>
          <a:p>
            <a:pPr algn="just">
              <a:buNone/>
            </a:pPr>
            <a:r>
              <a:rPr lang="ru-RU"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Объектом обложения страховыми взносами </a:t>
            </a:r>
            <a:r>
              <a:rPr lang="ru-RU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признаются выплаты и иные вознаграждения в пользу физических лиц, подлежащих обязательному социальному страхованию:</a:t>
            </a:r>
          </a:p>
          <a:p>
            <a:pPr algn="just">
              <a:buNone/>
            </a:pPr>
            <a:r>
              <a:rPr lang="ru-RU" sz="1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ru-RU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1)  </a:t>
            </a:r>
            <a:r>
              <a:rPr lang="ru-RU"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рамках трудовых отношений  </a:t>
            </a:r>
            <a:r>
              <a:rPr lang="ru-RU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(все выплаты, производимые работодателем в рамках трудовых отношений, в том числе, как на основании положений трудовых договоров, так и при отсутствии положений о тех или иных выплатах в указанных договорах, но производимые в связи с наличием трудовых отношений между работником и работодателем);</a:t>
            </a:r>
          </a:p>
          <a:p>
            <a:pPr algn="just">
              <a:buNone/>
            </a:pPr>
            <a:r>
              <a:rPr lang="ru-RU" sz="1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ru-RU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2) </a:t>
            </a:r>
            <a:r>
              <a:rPr lang="ru-RU"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гражданско-правовым договорам</a:t>
            </a:r>
            <a:r>
              <a:rPr lang="ru-RU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предметом которых являются выполнение работ, оказание услуг;</a:t>
            </a:r>
          </a:p>
          <a:p>
            <a:pPr algn="just">
              <a:buNone/>
            </a:pPr>
            <a:r>
              <a:rPr lang="ru-RU" sz="1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ru-RU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3)  </a:t>
            </a:r>
            <a:r>
              <a:rPr lang="ru-RU"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договорам авторского заказа </a:t>
            </a:r>
            <a:r>
              <a:rPr lang="ru-RU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пользу авторов произведений;</a:t>
            </a:r>
          </a:p>
          <a:p>
            <a:pPr algn="just">
              <a:buNone/>
            </a:pPr>
            <a:r>
              <a:rPr lang="ru-RU" sz="1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ru-RU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4) </a:t>
            </a:r>
            <a:r>
              <a:rPr lang="ru-RU"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договорам об отчуждении исключительного права </a:t>
            </a:r>
            <a:r>
              <a:rPr lang="ru-RU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произведения науки, литературы, искусства;</a:t>
            </a:r>
          </a:p>
          <a:p>
            <a:pPr algn="just">
              <a:buNone/>
            </a:pPr>
            <a:r>
              <a:rPr lang="ru-RU" sz="1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ru-RU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5)</a:t>
            </a:r>
            <a:r>
              <a:rPr lang="ru-RU"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издательским лицензионным договорам</a:t>
            </a:r>
            <a:r>
              <a:rPr lang="ru-RU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algn="just">
              <a:buNone/>
            </a:pPr>
            <a:r>
              <a:rPr lang="ru-RU" sz="1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6) </a:t>
            </a:r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лицензионным </a:t>
            </a:r>
            <a:r>
              <a:rPr lang="ru-RU"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договорам </a:t>
            </a:r>
            <a:r>
              <a:rPr lang="ru-RU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 предоставлении права использования произведения науки, литературы, искусства;</a:t>
            </a:r>
          </a:p>
          <a:p>
            <a:pPr algn="just">
              <a:buNone/>
            </a:pPr>
            <a:r>
              <a:rPr lang="ru-RU" sz="1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ru-RU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7) </a:t>
            </a:r>
            <a:r>
              <a:rPr lang="ru-RU"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вознаграждения, начисляемые организациями по управлению правами на коллективной основе </a:t>
            </a:r>
            <a:r>
              <a:rPr lang="ru-RU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пользу авторов произведений по договорам, заключенным с пользователями. </a:t>
            </a:r>
            <a:endParaRPr lang="ru-RU" sz="14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4586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95536" y="267494"/>
            <a:ext cx="8354295" cy="935604"/>
          </a:xfrm>
        </p:spPr>
        <p:txBody>
          <a:bodyPr>
            <a:noAutofit/>
          </a:bodyPr>
          <a:lstStyle/>
          <a:p>
            <a:pPr algn="ctr"/>
            <a:r>
              <a:rPr lang="ru-RU" sz="3200" dirty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sz="32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26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Предельная </a:t>
            </a:r>
            <a:r>
              <a:rPr lang="ru-RU" sz="26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величина базы для исчисления </a:t>
            </a:r>
            <a:r>
              <a:rPr lang="ru-RU" sz="26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страховых </a:t>
            </a:r>
            <a:r>
              <a:rPr lang="ru-RU" sz="26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взносов на 2017 год</a:t>
            </a:r>
            <a:r>
              <a:rPr lang="ru-RU" sz="2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6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3</a:t>
            </a:fld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95537" y="1203598"/>
            <a:ext cx="7992888" cy="367240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1550" tIns="35775" rIns="71550" bIns="35775" anchor="ctr"/>
          <a:lstStyle/>
          <a:p>
            <a:pPr algn="just"/>
            <a:endParaRPr lang="ru-RU" sz="15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342900" indent="-342900" algn="just">
              <a:buAutoNum type="arabicPeriod"/>
            </a:pPr>
            <a:endParaRPr lang="ru-RU" sz="15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876 000 рублей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для страховых взносов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обязательное пенсионное страхование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algn="just"/>
            <a:endParaRPr lang="ru-RU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755 000 рублей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для страховых взносов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обязательное социальное страхование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на случай временной нетрудоспособности и в связи с материнством.</a:t>
            </a:r>
          </a:p>
          <a:p>
            <a:pPr>
              <a:buNone/>
            </a:pPr>
            <a:endParaRPr lang="ru-RU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Страховые взносы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обязательное медицинское страхование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 страховые взносы на обязательное пенсионное страхование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дополнительным тарифам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взносы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дополнительное социальное обеспечение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отдельных категорий работников уплачиваются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без применения предельной величины базы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то есть со всех выплат независимо от их размера.</a:t>
            </a:r>
          </a:p>
          <a:p>
            <a:pPr algn="just">
              <a:spcBef>
                <a:spcPts val="1200"/>
              </a:spcBef>
              <a:spcAft>
                <a:spcPts val="1200"/>
              </a:spcAft>
            </a:pP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9346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23528" y="195486"/>
            <a:ext cx="8354295" cy="935604"/>
          </a:xfrm>
        </p:spPr>
        <p:txBody>
          <a:bodyPr>
            <a:noAutofit/>
          </a:bodyPr>
          <a:lstStyle/>
          <a:p>
            <a:pPr algn="ctr"/>
            <a:r>
              <a:rPr lang="ru-RU" sz="3200" dirty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sz="32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sz="3200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26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Нормативы </a:t>
            </a:r>
            <a:r>
              <a:rPr lang="ru-RU" sz="26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затрат (в процентах к сумме начисленного дохода)</a:t>
            </a:r>
            <a:br>
              <a:rPr lang="ru-RU" sz="26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/>
            </a:r>
            <a:br>
              <a:rPr lang="ru-RU" sz="3200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</a:br>
            <a:endParaRPr lang="ru-RU" sz="32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4</a:t>
            </a:fld>
            <a:endParaRPr lang="ru-RU" dirty="0"/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809542287"/>
              </p:ext>
            </p:extLst>
          </p:nvPr>
        </p:nvGraphicFramePr>
        <p:xfrm>
          <a:off x="467545" y="1275606"/>
          <a:ext cx="7920880" cy="371477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46846"/>
                <a:gridCol w="818604"/>
                <a:gridCol w="855430"/>
              </a:tblGrid>
              <a:tr h="5947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Виды доходов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486" marR="58486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НДФЛ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(ст. 221 НК РФ)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486" marR="58486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Страховые вносы</a:t>
                      </a:r>
                    </a:p>
                    <a:p>
                      <a:pPr indent="23495"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(ст. 421 НК РФ)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486" marR="58486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26670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Создание литературных произведений, в том числе для театра, кино, эстрады и цирка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486" marR="58486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20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486" marR="5848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20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486" marR="58486" marT="0" marB="0"/>
                </a:tc>
              </a:tr>
              <a:tr h="26670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Создание художественно-графических произведений, фоторабот для печати, произведений архитектуры и дизайна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486" marR="58486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30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486" marR="5848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30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486" marR="58486" marT="0" marB="0"/>
                </a:tc>
              </a:tr>
              <a:tr h="53340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Создание произведений скульптуры, монументально-декоративной живописи, декоративно-прикладного и оформительского искусства, станковой живописи, театрально- и кинодекорационного искусства и графики, выполненных в различной технике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486" marR="58486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40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486" marR="5848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40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486" marR="58486" marT="0" marB="0"/>
                </a:tc>
              </a:tr>
              <a:tr h="13335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Создание аудиовизуальных произведений (видео-, теле- и кинофильмов)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486" marR="58486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30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486" marR="5848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30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486" marR="58486" marT="0" marB="0"/>
                </a:tc>
              </a:tr>
              <a:tr h="66675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Создание музыкальных произведений: музыкально-сценических произведений (опер, балетов, музыкальных комедий), симфонических, хоровых, камерных произведений, произведений для духового оркестра, оригинальной музыки для кино-, теле- и видеофильмов и театральных постановок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486" marR="58486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40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486" marR="5848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40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486" marR="58486" marT="0" marB="0"/>
                </a:tc>
              </a:tr>
              <a:tr h="26670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других музыкальных произведений, в том числе подготовленных к опубликованию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486" marR="58486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25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486" marR="5848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25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486" marR="58486" marT="0" marB="0"/>
                </a:tc>
              </a:tr>
              <a:tr h="13335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Исполнение произведений литературы и искусства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486" marR="58486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20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486" marR="5848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20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486" marR="58486" marT="0" marB="0"/>
                </a:tc>
              </a:tr>
              <a:tr h="13335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Создание научных трудов и разработок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486" marR="58486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20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486" marR="5848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20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486" marR="58486" marT="0" marB="0"/>
                </a:tc>
              </a:tr>
              <a:tr h="53340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Изобретения, полезные модели и создание промышленных образцов (к сумме дохода, полученного за первые два года использования)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Открытия, изобретения и создание промышленных образцов (процент суммы дохода, полученного за первые два года использования)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486" marR="58486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30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486" marR="5848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30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486" marR="58486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91441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51520" y="296497"/>
            <a:ext cx="8640959" cy="935604"/>
          </a:xfrm>
        </p:spPr>
        <p:txBody>
          <a:bodyPr>
            <a:noAutofit/>
          </a:bodyPr>
          <a:lstStyle/>
          <a:p>
            <a:pPr algn="ctr"/>
            <a:r>
              <a:rPr lang="ru-RU" sz="2800" dirty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sz="28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22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Отличительные </a:t>
            </a:r>
            <a:r>
              <a:rPr lang="ru-RU" sz="22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черты базы для обложения страховыми взносами по различным видам страхования</a:t>
            </a:r>
            <a:r>
              <a:rPr lang="ru-RU" sz="22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2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20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5</a:t>
            </a:fld>
            <a:endParaRPr lang="ru-RU" dirty="0"/>
          </a:p>
        </p:txBody>
      </p:sp>
      <p:graphicFrame>
        <p:nvGraphicFramePr>
          <p:cNvPr id="6" name="Содержимое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550066212"/>
              </p:ext>
            </p:extLst>
          </p:nvPr>
        </p:nvGraphicFramePr>
        <p:xfrm>
          <a:off x="323528" y="1275606"/>
          <a:ext cx="8064897" cy="359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8829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68829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68829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779162">
                <a:tc>
                  <a:txBody>
                    <a:bodyPr/>
                    <a:lstStyle/>
                    <a:p>
                      <a:r>
                        <a:rPr kumimoji="0" lang="ru-RU" sz="1000" b="1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Страховые взносы на обязательное пенсионное страхование</a:t>
                      </a:r>
                      <a:endParaRPr lang="ru-RU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000" b="1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Страховые взносы на обязательное социальное страхование на случай временной нетрудоспособности и в связи с материнством</a:t>
                      </a:r>
                      <a:endParaRPr lang="ru-RU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000" b="1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Страховые взносы на обязательное медицинское страхование</a:t>
                      </a:r>
                      <a:endParaRPr lang="ru-RU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811758">
                <a:tc>
                  <a:txBody>
                    <a:bodyPr/>
                    <a:lstStyle/>
                    <a:p>
                      <a:r>
                        <a:rPr kumimoji="0" lang="ru-RU" sz="1000" b="1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Не включаются в базу для начисления страховых взносов:</a:t>
                      </a:r>
                      <a:endParaRPr kumimoji="0" lang="ru-RU" sz="1000" kern="1200" dirty="0" smtClean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r>
                        <a:rPr kumimoji="0" lang="ru-RU" sz="1000" b="1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суммы денежного содержания</a:t>
                      </a:r>
                      <a:r>
                        <a:rPr kumimoji="0" lang="ru-RU" sz="10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(ежемесячного денежного вознаграждения) и иные выплаты, получаемые </a:t>
                      </a:r>
                      <a:r>
                        <a:rPr kumimoji="0" lang="ru-RU" sz="1000" b="1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прокурорами и следователями, </a:t>
                      </a:r>
                      <a:r>
                        <a:rPr kumimoji="0" lang="ru-RU" sz="10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а также</a:t>
                      </a:r>
                      <a:r>
                        <a:rPr kumimoji="0" lang="ru-RU" sz="1000" b="1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судьями</a:t>
                      </a:r>
                      <a:r>
                        <a:rPr kumimoji="0" lang="ru-RU" sz="10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федеральных судов и мировыми судьями, </a:t>
                      </a:r>
                      <a:r>
                        <a:rPr kumimoji="0" lang="ru-RU" sz="1000" b="1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выплаты</a:t>
                      </a:r>
                      <a:r>
                        <a:rPr kumimoji="0" lang="ru-RU" sz="10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и иные вознаграждения, осуществляемые </a:t>
                      </a:r>
                      <a:r>
                        <a:rPr kumimoji="0" lang="ru-RU" sz="1000" b="1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в пользу обучающихся</a:t>
                      </a:r>
                      <a:r>
                        <a:rPr kumimoji="0" lang="ru-RU" sz="10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за деятельность, </a:t>
                      </a:r>
                      <a:r>
                        <a:rPr kumimoji="0" lang="ru-RU" sz="1000" b="1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осуществляемую в студенческом отряде</a:t>
                      </a:r>
                      <a:r>
                        <a:rPr kumimoji="0" lang="ru-RU" sz="10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по трудовым договорам или по гражданско-правовым договорам, предметом которых являются выполнение работ и (или) оказание услуг.</a:t>
                      </a:r>
                    </a:p>
                    <a:p>
                      <a:endParaRPr lang="ru-RU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000" b="1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Не включаются в базу для начисления страховых взносов:</a:t>
                      </a:r>
                      <a:endParaRPr kumimoji="0" lang="ru-RU" sz="1000" kern="1200" dirty="0" smtClean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r>
                        <a:rPr kumimoji="0" lang="ru-RU" sz="10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любые </a:t>
                      </a:r>
                      <a:r>
                        <a:rPr kumimoji="0" lang="ru-RU" sz="1000" b="1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вознаграждения,</a:t>
                      </a:r>
                      <a:r>
                        <a:rPr kumimoji="0" lang="ru-RU" sz="10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выплачиваемые физическим лицам </a:t>
                      </a:r>
                      <a:r>
                        <a:rPr kumimoji="0" lang="ru-RU" sz="1000" b="1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по договорам гражданско-правового характера</a:t>
                      </a:r>
                      <a:r>
                        <a:rPr kumimoji="0" lang="ru-RU" sz="10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в том числе по договору авторского заказа, договору об отчуждении исключительного права на произведения науки, литературы, искусства, издательскому лицензионному договору, лицензионному договору о предоставлении права использования произведения науки, литературы, искусства.</a:t>
                      </a:r>
                    </a:p>
                    <a:p>
                      <a:endParaRPr lang="ru-RU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000" b="1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Не включаются в базу для начисления страховых взносов:</a:t>
                      </a:r>
                      <a:endParaRPr kumimoji="0" lang="ru-RU" sz="1000" kern="1200" dirty="0" smtClean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r>
                        <a:rPr kumimoji="0" lang="ru-RU" sz="1000" b="1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выплаты в пользу постоянно или временно проживающих</a:t>
                      </a:r>
                      <a:r>
                        <a:rPr kumimoji="0" lang="ru-RU" sz="10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в Российской Федерации иностранных граждан, лиц без гражданства, </a:t>
                      </a:r>
                      <a:r>
                        <a:rPr kumimoji="0" lang="ru-RU" sz="1000" b="1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являющихся</a:t>
                      </a:r>
                      <a:r>
                        <a:rPr kumimoji="0" lang="ru-RU" sz="10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</a:t>
                      </a:r>
                      <a:r>
                        <a:rPr kumimoji="0" lang="ru-RU" sz="1000" b="1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высококвалифицированными специалистами</a:t>
                      </a:r>
                      <a:r>
                        <a:rPr kumimoji="0" lang="ru-RU" sz="10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в соответствии с Федеральным законом от 25 июля 2002 года № 115-ФЗ "О правовом положении иностранных граждан в Российской Федерации", а также </a:t>
                      </a:r>
                      <a:r>
                        <a:rPr kumimoji="0" lang="ru-RU" sz="1000" b="1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выплаты в пользу</a:t>
                      </a:r>
                      <a:r>
                        <a:rPr kumimoji="0" lang="ru-RU" sz="10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000" b="1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иностранных граждан,</a:t>
                      </a:r>
                      <a:r>
                        <a:rPr kumimoji="0" lang="ru-RU" sz="10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лиц без гражданства, </a:t>
                      </a:r>
                      <a:r>
                        <a:rPr kumimoji="0" lang="ru-RU" sz="1000" b="1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временно пребывающих на территории Российской Федерации</a:t>
                      </a:r>
                      <a:endParaRPr kumimoji="0" lang="ru-RU" sz="1000" kern="1200" dirty="0" smtClean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endParaRPr lang="ru-RU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7239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51520" y="296497"/>
            <a:ext cx="8640959" cy="935604"/>
          </a:xfrm>
        </p:spPr>
        <p:txBody>
          <a:bodyPr>
            <a:noAutofit/>
          </a:bodyPr>
          <a:lstStyle/>
          <a:p>
            <a:pPr algn="ctr"/>
            <a:r>
              <a:rPr lang="ru-RU" sz="26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Тарифы </a:t>
            </a:r>
            <a:r>
              <a:rPr lang="ru-RU" sz="26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страховых взносов для основной категории плательщиков</a:t>
            </a:r>
            <a:endParaRPr lang="ru-RU" sz="260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6</a:t>
            </a:fld>
            <a:endParaRPr lang="ru-RU" dirty="0"/>
          </a:p>
        </p:txBody>
      </p:sp>
      <p:graphicFrame>
        <p:nvGraphicFramePr>
          <p:cNvPr id="7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359529520"/>
              </p:ext>
            </p:extLst>
          </p:nvPr>
        </p:nvGraphicFramePr>
        <p:xfrm>
          <a:off x="395536" y="1347614"/>
          <a:ext cx="7920880" cy="35896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888256"/>
                <a:gridCol w="1016312"/>
                <a:gridCol w="1016312"/>
              </a:tblGrid>
              <a:tr h="86305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58474" marR="58474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Размер тарифа в процентах на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2017 - 2019 годы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58474" marR="58474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Размер тарифа в процентах с</a:t>
                      </a:r>
                    </a:p>
                    <a:p>
                      <a:pPr indent="23495"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2020 года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58474" marR="58474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663014">
                <a:tc>
                  <a:txBody>
                    <a:bodyPr/>
                    <a:lstStyle/>
                    <a:p>
                      <a:pPr indent="342900" algn="l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Для исчисления страховых взносов на обязательное пенсионное страхование: </a:t>
                      </a:r>
                    </a:p>
                    <a:p>
                      <a:pPr indent="342900" algn="l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- в пределах установленной </a:t>
                      </a:r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hlinkClick r:id="rId2"/>
                        </a:rPr>
                        <a:t>предельной величины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 базы (на 2017 год – 876 000 руб.)</a:t>
                      </a:r>
                    </a:p>
                    <a:p>
                      <a:pPr indent="342900" algn="l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- свыше установленной предельной величины базы 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58474" marR="58474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22,0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</a:rPr>
                        <a:t>10,0</a:t>
                      </a:r>
                      <a:endParaRPr lang="ru-RU" sz="10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58474" marR="5847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26,0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ru-RU" sz="10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58474" marR="58474" marT="0" marB="0"/>
                </a:tc>
              </a:tr>
              <a:tr h="650967">
                <a:tc>
                  <a:txBody>
                    <a:bodyPr/>
                    <a:lstStyle/>
                    <a:p>
                      <a:pPr indent="34290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Для исчисления страховых взносов на обязательное социальное страхование:</a:t>
                      </a:r>
                    </a:p>
                    <a:p>
                      <a:pPr indent="342900"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- в пределах установленной </a:t>
                      </a:r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hlinkClick r:id="rId3"/>
                        </a:rPr>
                        <a:t>предельной величины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 базы (на 2017 год – 755 000 руб.)</a:t>
                      </a:r>
                    </a:p>
                    <a:p>
                      <a:pPr indent="34290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- свыше установленной предельной величины базы 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58474" marR="58474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2,9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ru-RU" sz="10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58474" marR="5847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2,9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ru-RU" sz="10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58474" marR="58474" marT="0" marB="0"/>
                </a:tc>
              </a:tr>
              <a:tr h="1118432"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Для исчисления страховых взносов на обязательное социальное страхование с выплат в пользу иностранных граждан и лиц без гражданства, временно пребывающих в Российской Федерации (за исключением высококвалифицированных специалистов)</a:t>
                      </a:r>
                    </a:p>
                    <a:p>
                      <a:pPr algn="l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- в пределах установленной предельной величины базы (на 2017 год – 755 000 руб.)</a:t>
                      </a:r>
                    </a:p>
                    <a:p>
                      <a:pPr algn="l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- свыше установленной предельной величины базы </a:t>
                      </a:r>
                      <a:endParaRPr lang="ru-RU" sz="10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60000" marR="5760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kern="0" baseline="0" dirty="0">
                          <a:solidFill>
                            <a:schemeClr val="tx1"/>
                          </a:solidFill>
                          <a:effectLst/>
                        </a:rPr>
                        <a:t>1,8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kern="0" baseline="0" dirty="0" smtClean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ru-RU" sz="1000" b="1" kern="0" baseline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58474" marR="5847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</a:rPr>
                        <a:t>1,8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ru-RU" sz="10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58474" marR="58474" marT="0" marB="0"/>
                </a:tc>
              </a:tr>
              <a:tr h="294231">
                <a:tc>
                  <a:txBody>
                    <a:bodyPr/>
                    <a:lstStyle/>
                    <a:p>
                      <a:pPr indent="342900"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Для исчисления страховых взносов на обязательное медицинское страхование 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58474" marR="58474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5,1</a:t>
                      </a:r>
                      <a:endParaRPr lang="ru-RU" sz="10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58474" marR="5847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5,1</a:t>
                      </a:r>
                      <a:endParaRPr lang="ru-RU" sz="10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58474" marR="58474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050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51520" y="296497"/>
            <a:ext cx="8640959" cy="935604"/>
          </a:xfrm>
        </p:spPr>
        <p:txBody>
          <a:bodyPr>
            <a:noAutofit/>
          </a:bodyPr>
          <a:lstStyle/>
          <a:p>
            <a:pPr algn="ctr"/>
            <a:r>
              <a:rPr lang="ru-RU" sz="26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Пониженные тарифы страховых взносов </a:t>
            </a:r>
            <a:br>
              <a:rPr lang="ru-RU" sz="26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6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(в процентах)</a:t>
            </a:r>
            <a:endParaRPr lang="ru-RU" sz="260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7</a:t>
            </a:fld>
            <a:endParaRPr lang="ru-RU" dirty="0"/>
          </a:p>
        </p:txBody>
      </p:sp>
      <p:graphicFrame>
        <p:nvGraphicFramePr>
          <p:cNvPr id="6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869550631"/>
              </p:ext>
            </p:extLst>
          </p:nvPr>
        </p:nvGraphicFramePr>
        <p:xfrm>
          <a:off x="323528" y="1203598"/>
          <a:ext cx="8208909" cy="37605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64169"/>
                <a:gridCol w="512976"/>
                <a:gridCol w="588915"/>
                <a:gridCol w="588915"/>
                <a:gridCol w="585298"/>
                <a:gridCol w="512976"/>
                <a:gridCol w="588915"/>
                <a:gridCol w="588915"/>
                <a:gridCol w="588915"/>
                <a:gridCol w="588915"/>
              </a:tblGrid>
              <a:tr h="229988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800" b="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7361" marR="47361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 обязательное пенсионное страхование</a:t>
                      </a:r>
                      <a:endParaRPr lang="ru-RU" sz="8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7361" marR="47361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 обязательное социальное страхование</a:t>
                      </a:r>
                      <a:endParaRPr lang="ru-RU" sz="8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7361" marR="47361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 обязательное медицинское страхование</a:t>
                      </a:r>
                      <a:endParaRPr lang="ru-RU" sz="8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7361" marR="47361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1499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  <a:endParaRPr lang="ru-RU" sz="800" b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7361" marR="47361" marT="0" marB="0" anchor="ctr"/>
                </a:tc>
                <a:tc>
                  <a:txBody>
                    <a:bodyPr/>
                    <a:lstStyle/>
                    <a:p>
                      <a:pPr indent="23495" algn="ctr">
                        <a:spcAft>
                          <a:spcPts val="0"/>
                        </a:spcAft>
                      </a:pPr>
                      <a:r>
                        <a:rPr lang="ru-RU" sz="8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</a:t>
                      </a:r>
                      <a:endParaRPr lang="ru-RU" sz="800" b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7361" marR="4736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  <a:endParaRPr lang="ru-RU" sz="800" b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7361" marR="4736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  <a:endParaRPr lang="ru-RU" sz="800" b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7361" marR="4736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</a:t>
                      </a:r>
                      <a:endParaRPr lang="ru-RU" sz="800" b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7361" marR="4736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  <a:endParaRPr lang="ru-RU" sz="800" b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7361" marR="4736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  <a:endParaRPr lang="ru-RU" sz="800" b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7361" marR="4736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</a:t>
                      </a:r>
                      <a:endParaRPr lang="ru-RU" sz="800" b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7361" marR="4736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  <a:endParaRPr lang="ru-RU" sz="800" b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7361" marR="47361" marT="0" marB="0" anchor="ctr"/>
                </a:tc>
              </a:tr>
              <a:tr h="53917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Хозяйственные общества, деятельность которых заключается в практическом применении результатов интеллектуальной деятельности, исключительные права на которые принадлежат учредителям (</a:t>
                      </a:r>
                      <a:r>
                        <a:rPr lang="ru-RU" sz="800" b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пп</a:t>
                      </a:r>
                      <a:r>
                        <a:rPr lang="ru-RU" sz="8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1 п. 1 ст. 427 НК РФ)</a:t>
                      </a:r>
                      <a:endParaRPr lang="ru-RU" sz="8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7361" marR="47361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8,0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800" b="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7361" marR="47361" marT="0" marB="0" anchor="ctr"/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13,0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800" b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7361" marR="47361" marT="0" marB="0" anchor="ctr"/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20,0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800" b="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7361" marR="47361" marT="0" marB="0" anchor="ctr"/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800" b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7361" marR="47361" marT="0" marB="0" anchor="ctr"/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2,9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800" b="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7361" marR="47361" marT="0" marB="0" anchor="ctr"/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2,9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800" b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7361" marR="47361" marT="0" marB="0" anchor="ctr"/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800" b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7361" marR="47361" marT="0" marB="0" anchor="ctr"/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5,1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800" b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7361" marR="47361" marT="0" marB="0" anchor="ctr"/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5,1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800" b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7361" marR="47361" marT="0" marB="0" anchor="ctr"/>
                </a:tc>
              </a:tr>
              <a:tr h="344982">
                <a:tc>
                  <a:txBody>
                    <a:bodyPr/>
                    <a:lstStyle/>
                    <a:p>
                      <a:pPr indent="21590" algn="just">
                        <a:spcAft>
                          <a:spcPts val="0"/>
                        </a:spcAft>
                      </a:pPr>
                      <a:r>
                        <a:rPr lang="ru-RU" sz="8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Организации и ИП, заключившие с органами управления ОЭЗ соглашения об осуществлении технико-внедренческой деятельности (</a:t>
                      </a:r>
                      <a:r>
                        <a:rPr lang="ru-RU" sz="800" b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пп</a:t>
                      </a:r>
                      <a:r>
                        <a:rPr lang="ru-RU" sz="8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2 п. 1 ст. 427 НК РФ),</a:t>
                      </a:r>
                      <a:endParaRPr lang="ru-RU" sz="8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7361" marR="47361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2350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Российские организации, осуществляющие деятельность в области информационных технологий (</a:t>
                      </a:r>
                      <a:r>
                        <a:rPr lang="ru-RU" sz="800" b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пп</a:t>
                      </a:r>
                      <a:r>
                        <a:rPr lang="ru-RU" sz="8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3 п. 1 ст. 427 НК РФ)</a:t>
                      </a:r>
                      <a:endParaRPr lang="ru-RU" sz="8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7361" marR="47361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4498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Организации и ИП, применяющие УСН, основным видом ЭД которых являются виды ЭД, перечисленные в </a:t>
                      </a:r>
                      <a:r>
                        <a:rPr lang="ru-RU" sz="800" b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пп</a:t>
                      </a:r>
                      <a:r>
                        <a:rPr lang="ru-RU" sz="8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5 п. 1 ст. 427 НК РФ</a:t>
                      </a:r>
                      <a:endParaRPr lang="ru-RU" sz="8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7361" marR="47361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20,0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800" b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7361" marR="47361" marT="0" marB="0" anchor="ctr"/>
                </a:tc>
                <a:tc row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20,0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800" b="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7361" marR="47361" marT="0" marB="0" anchor="ctr"/>
                </a:tc>
                <a:tc row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26,0</a:t>
                      </a:r>
                      <a:endParaRPr lang="ru-RU" sz="800" b="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7361" marR="47361" marT="0" marB="0" anchor="ctr"/>
                </a:tc>
                <a:tc row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0,0</a:t>
                      </a:r>
                      <a:endParaRPr lang="ru-RU" sz="800" b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7361" marR="47361" marT="0" marB="0" anchor="ctr"/>
                </a:tc>
                <a:tc row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0,0</a:t>
                      </a:r>
                      <a:endParaRPr lang="ru-RU" sz="800" b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7361" marR="47361" marT="0" marB="0" anchor="ctr"/>
                </a:tc>
                <a:tc row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2,9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1,8 (иност-ранные граждане)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800" b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7361" marR="47361" marT="0" marB="0" anchor="ctr"/>
                </a:tc>
                <a:tc row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0,0</a:t>
                      </a:r>
                      <a:endParaRPr lang="ru-RU" sz="800" b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7361" marR="47361" marT="0" marB="0" anchor="ctr"/>
                </a:tc>
                <a:tc row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0,0</a:t>
                      </a:r>
                      <a:endParaRPr lang="ru-RU" sz="800" b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7361" marR="47361" marT="0" marB="0" anchor="ctr"/>
                </a:tc>
                <a:tc row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5,1</a:t>
                      </a:r>
                      <a:endParaRPr lang="ru-RU" sz="800" b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7361" marR="47361" marT="0" marB="0" anchor="ctr"/>
                </a:tc>
              </a:tr>
              <a:tr h="53917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Аптечные организации и ИП, имеющие лицензию на фармацевтическую деятельность, - плательщики ЕНВД - в отношении выплат, производимых ФЛ, имеющим право на занятие </a:t>
                      </a:r>
                      <a:r>
                        <a:rPr lang="ru-RU" sz="800" b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фармац</a:t>
                      </a:r>
                      <a:r>
                        <a:rPr lang="ru-RU" sz="8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деятельностью (</a:t>
                      </a:r>
                      <a:r>
                        <a:rPr lang="ru-RU" sz="800" b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пп</a:t>
                      </a:r>
                      <a:r>
                        <a:rPr lang="ru-RU" sz="8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6 п. 1 ст. 427 НК РФ)</a:t>
                      </a:r>
                      <a:endParaRPr lang="ru-RU" sz="8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7361" marR="47361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7497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Некоммерческие организации (за </a:t>
                      </a:r>
                      <a:r>
                        <a:rPr lang="ru-RU" sz="800" b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искл</a:t>
                      </a:r>
                      <a:r>
                        <a:rPr lang="ru-RU" sz="8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</a:t>
                      </a:r>
                      <a:r>
                        <a:rPr lang="ru-RU" sz="800" b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государ</a:t>
                      </a:r>
                      <a:r>
                        <a:rPr lang="ru-RU" sz="8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</a:t>
                      </a:r>
                      <a:r>
                        <a:rPr lang="ru-RU" sz="800" b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учрежд</a:t>
                      </a:r>
                      <a:r>
                        <a:rPr lang="ru-RU" sz="8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.), применяющие УСН, осуществляющие деятельность в области социального обслуживания граждан, научных исследований, образования, здравоохранения, культуры и искусства и массового спорта (</a:t>
                      </a:r>
                      <a:r>
                        <a:rPr lang="ru-RU" sz="800" b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пп</a:t>
                      </a:r>
                      <a:r>
                        <a:rPr lang="ru-RU" sz="8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7 п. 1 ст. 427 НК РФ)</a:t>
                      </a:r>
                      <a:endParaRPr lang="ru-RU" sz="8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7361" marR="47361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29988">
                <a:tc>
                  <a:txBody>
                    <a:bodyPr/>
                    <a:lstStyle/>
                    <a:p>
                      <a:pPr indent="21590" algn="just">
                        <a:spcAft>
                          <a:spcPts val="0"/>
                        </a:spcAft>
                      </a:pPr>
                      <a:r>
                        <a:rPr lang="ru-RU" sz="8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Благотворительные организации, применяющие УСН (</a:t>
                      </a:r>
                      <a:r>
                        <a:rPr lang="ru-RU" sz="800" b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пп</a:t>
                      </a:r>
                      <a:r>
                        <a:rPr lang="ru-RU" sz="8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8 п. 1 ст. 427 НК РФ)</a:t>
                      </a:r>
                      <a:endParaRPr lang="ru-RU" sz="8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7361" marR="47361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44982">
                <a:tc>
                  <a:txBody>
                    <a:bodyPr/>
                    <a:lstStyle/>
                    <a:p>
                      <a:pPr indent="21590" algn="just">
                        <a:spcAft>
                          <a:spcPts val="0"/>
                        </a:spcAft>
                      </a:pPr>
                      <a:r>
                        <a:rPr lang="ru-RU" sz="8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ИП,  применяющие ПСН (за </a:t>
                      </a:r>
                      <a:r>
                        <a:rPr lang="ru-RU" sz="800" b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искл</a:t>
                      </a:r>
                      <a:r>
                        <a:rPr lang="ru-RU" sz="8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видов деятельности: сдача в аренду, розничная торговля, услуги общественного питания) (</a:t>
                      </a:r>
                      <a:r>
                        <a:rPr lang="ru-RU" sz="800" b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пп</a:t>
                      </a:r>
                      <a:r>
                        <a:rPr lang="ru-RU" sz="8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9 п. 1 ст. 427 НК РФ)</a:t>
                      </a:r>
                      <a:endParaRPr lang="ru-RU" sz="8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47361" marR="47361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92436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51520" y="296497"/>
            <a:ext cx="8640959" cy="935604"/>
          </a:xfrm>
        </p:spPr>
        <p:txBody>
          <a:bodyPr>
            <a:noAutofit/>
          </a:bodyPr>
          <a:lstStyle/>
          <a:p>
            <a:pPr algn="ctr"/>
            <a:r>
              <a:rPr lang="ru-RU" sz="2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Дополнительные тарифы страховых взносов на обязательное пенсионное страхование</a:t>
            </a:r>
            <a:endParaRPr lang="ru-RU" sz="26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8</a:t>
            </a:fld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11188" y="1504951"/>
            <a:ext cx="7632700" cy="3371055"/>
          </a:xfrm>
        </p:spPr>
        <p:txBody>
          <a:bodyPr/>
          <a:lstStyle/>
          <a:p>
            <a:pPr marL="280515" indent="-280515" algn="just" defTabSz="801472">
              <a:spcBef>
                <a:spcPts val="614"/>
              </a:spcBef>
              <a:buClr>
                <a:srgbClr val="DD8047"/>
              </a:buClr>
              <a:defRPr/>
            </a:pPr>
            <a:r>
              <a:rPr lang="ru-RU" sz="160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itchFamily="18" charset="0"/>
              </a:rPr>
              <a:t>	</a:t>
            </a:r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Если </a:t>
            </a:r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плательщика не проведена специальная оценка условий труда либо отсутствуют актуальные результаты аттестации рабочих мест: </a:t>
            </a:r>
          </a:p>
          <a:p>
            <a:pPr marL="280515" indent="-280515" algn="just" defTabSz="801472">
              <a:spcBef>
                <a:spcPts val="614"/>
              </a:spcBef>
              <a:buClr>
                <a:srgbClr val="DD8047"/>
              </a:buClr>
              <a:defRPr/>
            </a:pPr>
            <a:endParaRPr lang="ru-RU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0515" indent="-280515" algn="just" defTabSz="801472">
              <a:spcBef>
                <a:spcPts val="614"/>
              </a:spcBef>
              <a:buClr>
                <a:srgbClr val="DD8047"/>
              </a:buClr>
              <a:defRPr/>
            </a:pPr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9 </a:t>
            </a:r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%  - с выплат в пользу физических лиц, занятых на видах работ, указанных в пункте 1 части 1 статьи 30 Федерального закона "О страховых пенсиях" (т.е. занятых на подземных работах, на работах с вредными условиями труда и в горячих цехах);</a:t>
            </a:r>
          </a:p>
          <a:p>
            <a:pPr marL="280515" indent="-280515" algn="just" defTabSz="801472">
              <a:spcBef>
                <a:spcPts val="614"/>
              </a:spcBef>
              <a:buClr>
                <a:srgbClr val="DD8047"/>
              </a:buClr>
              <a:defRPr/>
            </a:pPr>
            <a:endParaRPr lang="ru-RU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0515" indent="-280515" algn="just" defTabSz="801472">
              <a:spcBef>
                <a:spcPts val="614"/>
              </a:spcBef>
              <a:buClr>
                <a:srgbClr val="DD8047"/>
              </a:buClr>
              <a:defRPr/>
            </a:pPr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6 </a:t>
            </a:r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% - с выплат в пользу физических лиц, занятых на видах работ, указанных в пунктах 2-18 части 1 статьи 30 Федерального закона "О страховых пенсиях"  (т.е. занятых на работах с тяжелыми условиями труда в определенных отраслях экономики)</a:t>
            </a:r>
          </a:p>
          <a:p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24773120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51520" y="296497"/>
            <a:ext cx="8640959" cy="935604"/>
          </a:xfrm>
        </p:spPr>
        <p:txBody>
          <a:bodyPr>
            <a:noAutofit/>
          </a:bodyPr>
          <a:lstStyle/>
          <a:p>
            <a:r>
              <a:rPr lang="ru-RU" sz="2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Дополнительные тарифы страховых взносов на обязательное пенсионное страхование</a:t>
            </a:r>
            <a:endParaRPr lang="ru-RU" sz="26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9</a:t>
            </a:fld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11188" y="1504951"/>
            <a:ext cx="7632700" cy="490735"/>
          </a:xfrm>
        </p:spPr>
        <p:txBody>
          <a:bodyPr/>
          <a:lstStyle/>
          <a:p>
            <a:pPr marL="280515" indent="-280515" algn="ctr" defTabSz="801472">
              <a:spcBef>
                <a:spcPts val="614"/>
              </a:spcBef>
              <a:buClr>
                <a:srgbClr val="DD8047"/>
              </a:buClr>
              <a:defRPr/>
            </a:pPr>
            <a:r>
              <a:rPr lang="ru-RU" sz="1600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itchFamily="18" charset="0"/>
              </a:rPr>
              <a:t>	</a:t>
            </a:r>
            <a:r>
              <a:rPr lang="ru-RU" sz="16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Если у плательщика проведена специальная оценка условий труда:</a:t>
            </a:r>
          </a:p>
          <a:p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1296658"/>
              </p:ext>
            </p:extLst>
          </p:nvPr>
        </p:nvGraphicFramePr>
        <p:xfrm>
          <a:off x="1547664" y="1923678"/>
          <a:ext cx="5766903" cy="2947602"/>
        </p:xfrm>
        <a:graphic>
          <a:graphicData uri="http://schemas.openxmlformats.org/drawingml/2006/table">
            <a:tbl>
              <a:tblPr firstRow="1" bandRow="1"/>
              <a:tblGrid>
                <a:gridCol w="192230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92230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92230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768939">
                <a:tc>
                  <a:txBody>
                    <a:bodyPr/>
                    <a:lstStyle>
                      <a:lvl1pPr marL="0" algn="l" defTabSz="1042688" rtl="0" eaLnBrk="1" latinLnBrk="0" hangingPunct="1">
                        <a:defRPr sz="2100" b="1" kern="1200">
                          <a:solidFill>
                            <a:schemeClr val="lt1"/>
                          </a:solidFill>
                          <a:latin typeface="Tw Cen MT"/>
                        </a:defRPr>
                      </a:lvl1pPr>
                      <a:lvl2pPr marL="521344" algn="l" defTabSz="1042688" rtl="0" eaLnBrk="1" latinLnBrk="0" hangingPunct="1">
                        <a:defRPr sz="2100" b="1" kern="1200">
                          <a:solidFill>
                            <a:schemeClr val="lt1"/>
                          </a:solidFill>
                          <a:latin typeface="Tw Cen MT"/>
                        </a:defRPr>
                      </a:lvl2pPr>
                      <a:lvl3pPr marL="1042688" algn="l" defTabSz="1042688" rtl="0" eaLnBrk="1" latinLnBrk="0" hangingPunct="1">
                        <a:defRPr sz="2100" b="1" kern="1200">
                          <a:solidFill>
                            <a:schemeClr val="lt1"/>
                          </a:solidFill>
                          <a:latin typeface="Tw Cen MT"/>
                        </a:defRPr>
                      </a:lvl3pPr>
                      <a:lvl4pPr marL="1564032" algn="l" defTabSz="1042688" rtl="0" eaLnBrk="1" latinLnBrk="0" hangingPunct="1">
                        <a:defRPr sz="2100" b="1" kern="1200">
                          <a:solidFill>
                            <a:schemeClr val="lt1"/>
                          </a:solidFill>
                          <a:latin typeface="Tw Cen MT"/>
                        </a:defRPr>
                      </a:lvl4pPr>
                      <a:lvl5pPr marL="2085376" algn="l" defTabSz="1042688" rtl="0" eaLnBrk="1" latinLnBrk="0" hangingPunct="1">
                        <a:defRPr sz="2100" b="1" kern="1200">
                          <a:solidFill>
                            <a:schemeClr val="lt1"/>
                          </a:solidFill>
                          <a:latin typeface="Tw Cen MT"/>
                        </a:defRPr>
                      </a:lvl5pPr>
                      <a:lvl6pPr marL="2606719" algn="l" defTabSz="1042688" rtl="0" eaLnBrk="1" latinLnBrk="0" hangingPunct="1">
                        <a:defRPr sz="2100" b="1" kern="1200">
                          <a:solidFill>
                            <a:schemeClr val="lt1"/>
                          </a:solidFill>
                          <a:latin typeface="Tw Cen MT"/>
                        </a:defRPr>
                      </a:lvl6pPr>
                      <a:lvl7pPr marL="3128064" algn="l" defTabSz="1042688" rtl="0" eaLnBrk="1" latinLnBrk="0" hangingPunct="1">
                        <a:defRPr sz="2100" b="1" kern="1200">
                          <a:solidFill>
                            <a:schemeClr val="lt1"/>
                          </a:solidFill>
                          <a:latin typeface="Tw Cen MT"/>
                        </a:defRPr>
                      </a:lvl7pPr>
                      <a:lvl8pPr marL="3649408" algn="l" defTabSz="1042688" rtl="0" eaLnBrk="1" latinLnBrk="0" hangingPunct="1">
                        <a:defRPr sz="2100" b="1" kern="1200">
                          <a:solidFill>
                            <a:schemeClr val="lt1"/>
                          </a:solidFill>
                          <a:latin typeface="Tw Cen MT"/>
                        </a:defRPr>
                      </a:lvl8pPr>
                      <a:lvl9pPr marL="4170751" algn="l" defTabSz="1042688" rtl="0" eaLnBrk="1" latinLnBrk="0" hangingPunct="1">
                        <a:defRPr sz="2100" b="1" kern="1200">
                          <a:solidFill>
                            <a:schemeClr val="lt1"/>
                          </a:solidFill>
                          <a:latin typeface="Tw Cen MT"/>
                        </a:defRPr>
                      </a:lvl9pPr>
                    </a:lstStyle>
                    <a:p>
                      <a:pPr algn="ctr"/>
                      <a:r>
                        <a:rPr lang="ru-RU" sz="1400" b="1" kern="1200" dirty="0" smtClean="0">
                          <a:solidFill>
                            <a:schemeClr val="lt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Класс условий труда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8191" marR="78191" marT="41468" marB="4146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1042688" rtl="0" eaLnBrk="1" latinLnBrk="0" hangingPunct="1">
                        <a:defRPr sz="2100" b="1" kern="1200">
                          <a:solidFill>
                            <a:schemeClr val="lt1"/>
                          </a:solidFill>
                          <a:latin typeface="Tw Cen MT"/>
                        </a:defRPr>
                      </a:lvl1pPr>
                      <a:lvl2pPr marL="521344" algn="l" defTabSz="1042688" rtl="0" eaLnBrk="1" latinLnBrk="0" hangingPunct="1">
                        <a:defRPr sz="2100" b="1" kern="1200">
                          <a:solidFill>
                            <a:schemeClr val="lt1"/>
                          </a:solidFill>
                          <a:latin typeface="Tw Cen MT"/>
                        </a:defRPr>
                      </a:lvl2pPr>
                      <a:lvl3pPr marL="1042688" algn="l" defTabSz="1042688" rtl="0" eaLnBrk="1" latinLnBrk="0" hangingPunct="1">
                        <a:defRPr sz="2100" b="1" kern="1200">
                          <a:solidFill>
                            <a:schemeClr val="lt1"/>
                          </a:solidFill>
                          <a:latin typeface="Tw Cen MT"/>
                        </a:defRPr>
                      </a:lvl3pPr>
                      <a:lvl4pPr marL="1564032" algn="l" defTabSz="1042688" rtl="0" eaLnBrk="1" latinLnBrk="0" hangingPunct="1">
                        <a:defRPr sz="2100" b="1" kern="1200">
                          <a:solidFill>
                            <a:schemeClr val="lt1"/>
                          </a:solidFill>
                          <a:latin typeface="Tw Cen MT"/>
                        </a:defRPr>
                      </a:lvl4pPr>
                      <a:lvl5pPr marL="2085376" algn="l" defTabSz="1042688" rtl="0" eaLnBrk="1" latinLnBrk="0" hangingPunct="1">
                        <a:defRPr sz="2100" b="1" kern="1200">
                          <a:solidFill>
                            <a:schemeClr val="lt1"/>
                          </a:solidFill>
                          <a:latin typeface="Tw Cen MT"/>
                        </a:defRPr>
                      </a:lvl5pPr>
                      <a:lvl6pPr marL="2606719" algn="l" defTabSz="1042688" rtl="0" eaLnBrk="1" latinLnBrk="0" hangingPunct="1">
                        <a:defRPr sz="2100" b="1" kern="1200">
                          <a:solidFill>
                            <a:schemeClr val="lt1"/>
                          </a:solidFill>
                          <a:latin typeface="Tw Cen MT"/>
                        </a:defRPr>
                      </a:lvl6pPr>
                      <a:lvl7pPr marL="3128064" algn="l" defTabSz="1042688" rtl="0" eaLnBrk="1" latinLnBrk="0" hangingPunct="1">
                        <a:defRPr sz="2100" b="1" kern="1200">
                          <a:solidFill>
                            <a:schemeClr val="lt1"/>
                          </a:solidFill>
                          <a:latin typeface="Tw Cen MT"/>
                        </a:defRPr>
                      </a:lvl7pPr>
                      <a:lvl8pPr marL="3649408" algn="l" defTabSz="1042688" rtl="0" eaLnBrk="1" latinLnBrk="0" hangingPunct="1">
                        <a:defRPr sz="2100" b="1" kern="1200">
                          <a:solidFill>
                            <a:schemeClr val="lt1"/>
                          </a:solidFill>
                          <a:latin typeface="Tw Cen MT"/>
                        </a:defRPr>
                      </a:lvl8pPr>
                      <a:lvl9pPr marL="4170751" algn="l" defTabSz="1042688" rtl="0" eaLnBrk="1" latinLnBrk="0" hangingPunct="1">
                        <a:defRPr sz="2100" b="1" kern="1200">
                          <a:solidFill>
                            <a:schemeClr val="lt1"/>
                          </a:solidFill>
                          <a:latin typeface="Tw Cen MT"/>
                        </a:defRPr>
                      </a:lvl9pPr>
                    </a:lstStyle>
                    <a:p>
                      <a:pPr algn="ctr"/>
                      <a:r>
                        <a:rPr lang="ru-RU" sz="1400" b="1" kern="1200" dirty="0" smtClean="0">
                          <a:solidFill>
                            <a:schemeClr val="lt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Подкласс условий труда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8191" marR="78191" marT="41468" marB="4146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1042688" rtl="0" eaLnBrk="1" latinLnBrk="0" hangingPunct="1">
                        <a:defRPr sz="2100" b="1" kern="1200">
                          <a:solidFill>
                            <a:schemeClr val="lt1"/>
                          </a:solidFill>
                          <a:latin typeface="Tw Cen MT"/>
                        </a:defRPr>
                      </a:lvl1pPr>
                      <a:lvl2pPr marL="521344" algn="l" defTabSz="1042688" rtl="0" eaLnBrk="1" latinLnBrk="0" hangingPunct="1">
                        <a:defRPr sz="2100" b="1" kern="1200">
                          <a:solidFill>
                            <a:schemeClr val="lt1"/>
                          </a:solidFill>
                          <a:latin typeface="Tw Cen MT"/>
                        </a:defRPr>
                      </a:lvl2pPr>
                      <a:lvl3pPr marL="1042688" algn="l" defTabSz="1042688" rtl="0" eaLnBrk="1" latinLnBrk="0" hangingPunct="1">
                        <a:defRPr sz="2100" b="1" kern="1200">
                          <a:solidFill>
                            <a:schemeClr val="lt1"/>
                          </a:solidFill>
                          <a:latin typeface="Tw Cen MT"/>
                        </a:defRPr>
                      </a:lvl3pPr>
                      <a:lvl4pPr marL="1564032" algn="l" defTabSz="1042688" rtl="0" eaLnBrk="1" latinLnBrk="0" hangingPunct="1">
                        <a:defRPr sz="2100" b="1" kern="1200">
                          <a:solidFill>
                            <a:schemeClr val="lt1"/>
                          </a:solidFill>
                          <a:latin typeface="Tw Cen MT"/>
                        </a:defRPr>
                      </a:lvl4pPr>
                      <a:lvl5pPr marL="2085376" algn="l" defTabSz="1042688" rtl="0" eaLnBrk="1" latinLnBrk="0" hangingPunct="1">
                        <a:defRPr sz="2100" b="1" kern="1200">
                          <a:solidFill>
                            <a:schemeClr val="lt1"/>
                          </a:solidFill>
                          <a:latin typeface="Tw Cen MT"/>
                        </a:defRPr>
                      </a:lvl5pPr>
                      <a:lvl6pPr marL="2606719" algn="l" defTabSz="1042688" rtl="0" eaLnBrk="1" latinLnBrk="0" hangingPunct="1">
                        <a:defRPr sz="2100" b="1" kern="1200">
                          <a:solidFill>
                            <a:schemeClr val="lt1"/>
                          </a:solidFill>
                          <a:latin typeface="Tw Cen MT"/>
                        </a:defRPr>
                      </a:lvl6pPr>
                      <a:lvl7pPr marL="3128064" algn="l" defTabSz="1042688" rtl="0" eaLnBrk="1" latinLnBrk="0" hangingPunct="1">
                        <a:defRPr sz="2100" b="1" kern="1200">
                          <a:solidFill>
                            <a:schemeClr val="lt1"/>
                          </a:solidFill>
                          <a:latin typeface="Tw Cen MT"/>
                        </a:defRPr>
                      </a:lvl7pPr>
                      <a:lvl8pPr marL="3649408" algn="l" defTabSz="1042688" rtl="0" eaLnBrk="1" latinLnBrk="0" hangingPunct="1">
                        <a:defRPr sz="2100" b="1" kern="1200">
                          <a:solidFill>
                            <a:schemeClr val="lt1"/>
                          </a:solidFill>
                          <a:latin typeface="Tw Cen MT"/>
                        </a:defRPr>
                      </a:lvl8pPr>
                      <a:lvl9pPr marL="4170751" algn="l" defTabSz="1042688" rtl="0" eaLnBrk="1" latinLnBrk="0" hangingPunct="1">
                        <a:defRPr sz="2100" b="1" kern="1200">
                          <a:solidFill>
                            <a:schemeClr val="lt1"/>
                          </a:solidFill>
                          <a:latin typeface="Tw Cen MT"/>
                        </a:defRPr>
                      </a:lvl9pPr>
                    </a:lstStyle>
                    <a:p>
                      <a:pPr algn="ctr"/>
                      <a:r>
                        <a:rPr lang="ru-RU" sz="1400" b="1" kern="1200" dirty="0" smtClean="0">
                          <a:solidFill>
                            <a:schemeClr val="lt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Дополнительный тариф страхового взноса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8191" marR="78191" marT="41468" marB="4146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07575">
                <a:tc>
                  <a:txBody>
                    <a:bodyPr/>
                    <a:lstStyle>
                      <a:lvl1pPr marL="0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1pPr>
                      <a:lvl2pPr marL="521344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2pPr>
                      <a:lvl3pPr marL="1042688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3pPr>
                      <a:lvl4pPr marL="1564032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4pPr>
                      <a:lvl5pPr marL="2085376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5pPr>
                      <a:lvl6pPr marL="2606719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6pPr>
                      <a:lvl7pPr marL="3128064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7pPr>
                      <a:lvl8pPr marL="3649408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8pPr>
                      <a:lvl9pPr marL="4170751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9pPr>
                    </a:lstStyle>
                    <a:p>
                      <a:pPr algn="ctr"/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Опасный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8191" marR="78191" marT="41468" marB="4146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4B6D2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1pPr>
                      <a:lvl2pPr marL="521344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2pPr>
                      <a:lvl3pPr marL="1042688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3pPr>
                      <a:lvl4pPr marL="1564032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4pPr>
                      <a:lvl5pPr marL="2085376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5pPr>
                      <a:lvl6pPr marL="2606719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6pPr>
                      <a:lvl7pPr marL="3128064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7pPr>
                      <a:lvl8pPr marL="3649408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8pPr>
                      <a:lvl9pPr marL="4170751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9pPr>
                    </a:lstStyle>
                    <a:p>
                      <a:pPr algn="ctr"/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8191" marR="78191" marT="41468" marB="4146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4B6D2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1pPr>
                      <a:lvl2pPr marL="521344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2pPr>
                      <a:lvl3pPr marL="1042688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3pPr>
                      <a:lvl4pPr marL="1564032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4pPr>
                      <a:lvl5pPr marL="2085376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5pPr>
                      <a:lvl6pPr marL="2606719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6pPr>
                      <a:lvl7pPr marL="3128064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7pPr>
                      <a:lvl8pPr marL="3649408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8pPr>
                      <a:lvl9pPr marL="4170751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9pPr>
                    </a:lstStyle>
                    <a:p>
                      <a:pPr algn="ctr"/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8%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8191" marR="78191" marT="41468" marB="4146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4B6D2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11848">
                <a:tc rowSpan="4">
                  <a:txBody>
                    <a:bodyPr/>
                    <a:lstStyle>
                      <a:lvl1pPr marL="0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1pPr>
                      <a:lvl2pPr marL="521344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2pPr>
                      <a:lvl3pPr marL="1042688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3pPr>
                      <a:lvl4pPr marL="1564032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4pPr>
                      <a:lvl5pPr marL="2085376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5pPr>
                      <a:lvl6pPr marL="2606719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6pPr>
                      <a:lvl7pPr marL="3128064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7pPr>
                      <a:lvl8pPr marL="3649408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8pPr>
                      <a:lvl9pPr marL="4170751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9pPr>
                    </a:lstStyle>
                    <a:p>
                      <a:pPr algn="ctr"/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Вредный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8191" marR="78191" marT="41468" marB="4146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4B6D2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1pPr>
                      <a:lvl2pPr marL="521344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2pPr>
                      <a:lvl3pPr marL="1042688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3pPr>
                      <a:lvl4pPr marL="1564032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4pPr>
                      <a:lvl5pPr marL="2085376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5pPr>
                      <a:lvl6pPr marL="2606719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6pPr>
                      <a:lvl7pPr marL="3128064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7pPr>
                      <a:lvl8pPr marL="3649408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8pPr>
                      <a:lvl9pPr marL="4170751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9pPr>
                    </a:lstStyle>
                    <a:p>
                      <a:pPr algn="ctr"/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3.4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8191" marR="78191" marT="41468" marB="4146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4B6D2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1pPr>
                      <a:lvl2pPr marL="521344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2pPr>
                      <a:lvl3pPr marL="1042688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3pPr>
                      <a:lvl4pPr marL="1564032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4pPr>
                      <a:lvl5pPr marL="2085376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5pPr>
                      <a:lvl6pPr marL="2606719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6pPr>
                      <a:lvl7pPr marL="3128064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7pPr>
                      <a:lvl8pPr marL="3649408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8pPr>
                      <a:lvl9pPr marL="4170751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9pPr>
                    </a:lstStyle>
                    <a:p>
                      <a:pPr algn="ctr"/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7%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8191" marR="78191" marT="41468" marB="4146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4B6D2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11848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1pPr>
                      <a:lvl2pPr marL="521344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2pPr>
                      <a:lvl3pPr marL="1042688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3pPr>
                      <a:lvl4pPr marL="1564032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4pPr>
                      <a:lvl5pPr marL="2085376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5pPr>
                      <a:lvl6pPr marL="2606719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6pPr>
                      <a:lvl7pPr marL="3128064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7pPr>
                      <a:lvl8pPr marL="3649408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8pPr>
                      <a:lvl9pPr marL="4170751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9pPr>
                    </a:lstStyle>
                    <a:p>
                      <a:pPr algn="ctr"/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3.3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8191" marR="78191" marT="41468" marB="4146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4B6D2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1pPr>
                      <a:lvl2pPr marL="521344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2pPr>
                      <a:lvl3pPr marL="1042688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3pPr>
                      <a:lvl4pPr marL="1564032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4pPr>
                      <a:lvl5pPr marL="2085376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5pPr>
                      <a:lvl6pPr marL="2606719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6pPr>
                      <a:lvl7pPr marL="3128064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7pPr>
                      <a:lvl8pPr marL="3649408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8pPr>
                      <a:lvl9pPr marL="4170751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9pPr>
                    </a:lstStyle>
                    <a:p>
                      <a:pPr algn="ctr"/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6%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8191" marR="78191" marT="41468" marB="4146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4B6D2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11848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1pPr>
                      <a:lvl2pPr marL="521344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2pPr>
                      <a:lvl3pPr marL="1042688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3pPr>
                      <a:lvl4pPr marL="1564032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4pPr>
                      <a:lvl5pPr marL="2085376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5pPr>
                      <a:lvl6pPr marL="2606719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6pPr>
                      <a:lvl7pPr marL="3128064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7pPr>
                      <a:lvl8pPr marL="3649408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8pPr>
                      <a:lvl9pPr marL="4170751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9pPr>
                    </a:lstStyle>
                    <a:p>
                      <a:pPr algn="ctr"/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3.2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8191" marR="78191" marT="41468" marB="4146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4B6D2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1pPr>
                      <a:lvl2pPr marL="521344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2pPr>
                      <a:lvl3pPr marL="1042688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3pPr>
                      <a:lvl4pPr marL="1564032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4pPr>
                      <a:lvl5pPr marL="2085376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5pPr>
                      <a:lvl6pPr marL="2606719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6pPr>
                      <a:lvl7pPr marL="3128064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7pPr>
                      <a:lvl8pPr marL="3649408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8pPr>
                      <a:lvl9pPr marL="4170751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9pPr>
                    </a:lstStyle>
                    <a:p>
                      <a:pPr algn="ctr"/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4%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8191" marR="78191" marT="41468" marB="4146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4B6D2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11848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1pPr>
                      <a:lvl2pPr marL="521344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2pPr>
                      <a:lvl3pPr marL="1042688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3pPr>
                      <a:lvl4pPr marL="1564032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4pPr>
                      <a:lvl5pPr marL="2085376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5pPr>
                      <a:lvl6pPr marL="2606719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6pPr>
                      <a:lvl7pPr marL="3128064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7pPr>
                      <a:lvl8pPr marL="3649408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8pPr>
                      <a:lvl9pPr marL="4170751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9pPr>
                    </a:lstStyle>
                    <a:p>
                      <a:pPr algn="ctr"/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3.1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8191" marR="78191" marT="41468" marB="4146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4B6D2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1pPr>
                      <a:lvl2pPr marL="521344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2pPr>
                      <a:lvl3pPr marL="1042688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3pPr>
                      <a:lvl4pPr marL="1564032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4pPr>
                      <a:lvl5pPr marL="2085376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5pPr>
                      <a:lvl6pPr marL="2606719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6pPr>
                      <a:lvl7pPr marL="3128064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7pPr>
                      <a:lvl8pPr marL="3649408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8pPr>
                      <a:lvl9pPr marL="4170751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9pPr>
                    </a:lstStyle>
                    <a:p>
                      <a:pPr algn="ctr"/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2%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8191" marR="78191" marT="41468" marB="4146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4B6D2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11848">
                <a:tc>
                  <a:txBody>
                    <a:bodyPr/>
                    <a:lstStyle>
                      <a:lvl1pPr marL="0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1pPr>
                      <a:lvl2pPr marL="521344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2pPr>
                      <a:lvl3pPr marL="1042688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3pPr>
                      <a:lvl4pPr marL="1564032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4pPr>
                      <a:lvl5pPr marL="2085376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5pPr>
                      <a:lvl6pPr marL="2606719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6pPr>
                      <a:lvl7pPr marL="3128064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7pPr>
                      <a:lvl8pPr marL="3649408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8pPr>
                      <a:lvl9pPr marL="4170751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9pPr>
                    </a:lstStyle>
                    <a:p>
                      <a:pPr algn="ctr"/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Допустимый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8191" marR="78191" marT="41468" marB="4146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4B6D2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1pPr>
                      <a:lvl2pPr marL="521344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2pPr>
                      <a:lvl3pPr marL="1042688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3pPr>
                      <a:lvl4pPr marL="1564032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4pPr>
                      <a:lvl5pPr marL="2085376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5pPr>
                      <a:lvl6pPr marL="2606719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6pPr>
                      <a:lvl7pPr marL="3128064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7pPr>
                      <a:lvl8pPr marL="3649408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8pPr>
                      <a:lvl9pPr marL="4170751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9pPr>
                    </a:lstStyle>
                    <a:p>
                      <a:pPr algn="ctr"/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8191" marR="78191" marT="41468" marB="4146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4B6D2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1pPr>
                      <a:lvl2pPr marL="521344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2pPr>
                      <a:lvl3pPr marL="1042688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3pPr>
                      <a:lvl4pPr marL="1564032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4pPr>
                      <a:lvl5pPr marL="2085376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5pPr>
                      <a:lvl6pPr marL="2606719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6pPr>
                      <a:lvl7pPr marL="3128064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7pPr>
                      <a:lvl8pPr marL="3649408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8pPr>
                      <a:lvl9pPr marL="4170751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9pPr>
                    </a:lstStyle>
                    <a:p>
                      <a:pPr algn="ctr"/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0%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8191" marR="78191" marT="41468" marB="4146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4B6D2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11848">
                <a:tc>
                  <a:txBody>
                    <a:bodyPr/>
                    <a:lstStyle>
                      <a:lvl1pPr marL="0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1pPr>
                      <a:lvl2pPr marL="521344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2pPr>
                      <a:lvl3pPr marL="1042688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3pPr>
                      <a:lvl4pPr marL="1564032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4pPr>
                      <a:lvl5pPr marL="2085376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5pPr>
                      <a:lvl6pPr marL="2606719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6pPr>
                      <a:lvl7pPr marL="3128064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7pPr>
                      <a:lvl8pPr marL="3649408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8pPr>
                      <a:lvl9pPr marL="4170751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9pPr>
                    </a:lstStyle>
                    <a:p>
                      <a:pPr algn="ctr"/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Оптимальный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8191" marR="78191" marT="41468" marB="4146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4B6D2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1pPr>
                      <a:lvl2pPr marL="521344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2pPr>
                      <a:lvl3pPr marL="1042688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3pPr>
                      <a:lvl4pPr marL="1564032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4pPr>
                      <a:lvl5pPr marL="2085376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5pPr>
                      <a:lvl6pPr marL="2606719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6pPr>
                      <a:lvl7pPr marL="3128064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7pPr>
                      <a:lvl8pPr marL="3649408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8pPr>
                      <a:lvl9pPr marL="4170751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9pPr>
                    </a:lstStyle>
                    <a:p>
                      <a:pPr algn="ctr"/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8191" marR="78191" marT="41468" marB="4146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4B6D2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1pPr>
                      <a:lvl2pPr marL="521344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2pPr>
                      <a:lvl3pPr marL="1042688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3pPr>
                      <a:lvl4pPr marL="1564032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4pPr>
                      <a:lvl5pPr marL="2085376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5pPr>
                      <a:lvl6pPr marL="2606719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6pPr>
                      <a:lvl7pPr marL="3128064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7pPr>
                      <a:lvl8pPr marL="3649408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8pPr>
                      <a:lvl9pPr marL="4170751" algn="l" defTabSz="1042688" rtl="0" eaLnBrk="1" latinLnBrk="0" hangingPunct="1">
                        <a:defRPr sz="2100" kern="1200">
                          <a:solidFill>
                            <a:schemeClr val="dk1"/>
                          </a:solidFill>
                          <a:latin typeface="Tw Cen MT"/>
                        </a:defRPr>
                      </a:lvl9pPr>
                    </a:lstStyle>
                    <a:p>
                      <a:pPr algn="ctr"/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0%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8191" marR="78191" marT="41468" marB="4146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4B6D2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6326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_FNS2012_16-9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104306" tIns="52153" rIns="104306" bIns="52153" rtlCol="0" anchor="ctr">
        <a:normAutofit/>
      </a:bodyPr>
      <a:lstStyle>
        <a:defPPr marL="0" marR="0" indent="0" algn="l" defTabSz="1043056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Present_FNS2012_16-9</Template>
  <TotalTime>237</TotalTime>
  <Words>1510</Words>
  <Application>Microsoft Office PowerPoint</Application>
  <PresentationFormat>Экран (16:9)</PresentationFormat>
  <Paragraphs>261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Present_FNS2012_16-9</vt:lpstr>
      <vt:lpstr>Основные вопросы порядка исчисления и уплаты страховых взносов </vt:lpstr>
      <vt:lpstr> Объект обложения страховыми взносами:</vt:lpstr>
      <vt:lpstr> Предельная величина базы для исчисления     страховых взносов на 2017 год </vt:lpstr>
      <vt:lpstr>  Нормативы затрат (в процентах к сумме начисленного дохода)  </vt:lpstr>
      <vt:lpstr> Отличительные черты базы для обложения страховыми взносами по различным видам страхования </vt:lpstr>
      <vt:lpstr>Тарифы страховых взносов для основной категории плательщиков</vt:lpstr>
      <vt:lpstr>Пониженные тарифы страховых взносов  (в процентах)</vt:lpstr>
      <vt:lpstr>Дополнительные тарифы страховых взносов на обязательное пенсионное страхование</vt:lpstr>
      <vt:lpstr>Дополнительные тарифы страховых взносов на обязательное пенсионное страхование</vt:lpstr>
      <vt:lpstr>Тарифы страховых взносов на дополнительное социальное обеспечение отдельных категорий работников</vt:lpstr>
      <vt:lpstr>Размер страховых взносов для индивидуальных предпринимателей, адвокатов, нотариусов, арбитражных управляющих, оценщиков, медиаторов, патентных поверенных и иных лиц, занимающихся частной практикой</vt:lpstr>
      <vt:lpstr>Сроки уплаты страховых взносов</vt:lpstr>
      <vt:lpstr>Представление расчетов по страховых взносам</vt:lpstr>
      <vt:lpstr>Сроки представления расчета по страховым взносам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Равиль Ринатович Гаетов</dc:creator>
  <cp:lastModifiedBy>Каюмова Гульфия Ильдаровна</cp:lastModifiedBy>
  <cp:revision>37</cp:revision>
  <dcterms:created xsi:type="dcterms:W3CDTF">2017-04-07T13:52:23Z</dcterms:created>
  <dcterms:modified xsi:type="dcterms:W3CDTF">2017-06-13T12:01:25Z</dcterms:modified>
</cp:coreProperties>
</file>